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2" r:id="rId2"/>
    <p:sldId id="279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1" r:id="rId11"/>
    <p:sldId id="264" r:id="rId12"/>
    <p:sldId id="266" r:id="rId13"/>
    <p:sldId id="278" r:id="rId14"/>
    <p:sldId id="267" r:id="rId15"/>
    <p:sldId id="265" r:id="rId16"/>
    <p:sldId id="269" r:id="rId17"/>
    <p:sldId id="270" r:id="rId18"/>
    <p:sldId id="280" r:id="rId19"/>
    <p:sldId id="271" r:id="rId20"/>
    <p:sldId id="272" r:id="rId21"/>
    <p:sldId id="273" r:id="rId22"/>
    <p:sldId id="274" r:id="rId23"/>
    <p:sldId id="275" r:id="rId24"/>
    <p:sldId id="268" r:id="rId25"/>
    <p:sldId id="283" r:id="rId26"/>
    <p:sldId id="284" r:id="rId27"/>
    <p:sldId id="276" r:id="rId28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717" autoAdjust="0"/>
  </p:normalViewPr>
  <p:slideViewPr>
    <p:cSldViewPr>
      <p:cViewPr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ישר-זווית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קבוצה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צורה חופשית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מחבר ישר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11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236D5F-A1F5-4223-AE99-4DC2148BCF41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12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3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16D17C-E4EF-4BB1-9113-9B47659DE0A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9580-3780-43FD-8AD6-99FD68CDD54A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40FD-352D-4B94-812A-8AD0EB087CE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2EA1-9C3A-4C2D-BBC4-62CC2CA37354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E4DB-76D4-4466-8823-DE42DFBE2CE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43A99-7B6E-4707-86D3-1214D25F6DE1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AEA9-D24C-4654-ACAF-E823898CF18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סוגר זוויתי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סוגר זוויתי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A3BB0-3D99-4097-8AE6-DCF061C23C3C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64B648-5140-4422-979B-8E519F9A096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655F7F-C84D-485B-B663-11CB539D96F5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A6232B-6B28-4969-8D9E-E1C0AF6D733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38817-6DBD-4684-A681-C6218C7EA741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974A9-A570-43D6-9929-9AE4149F6B1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165ED8-B353-4575-829E-DC900F569834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1B5A55-EA27-4CC6-B5ED-417E0EA8BAD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2F08-75F3-4274-B796-280B8B8C67E7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8899-DFB6-4661-801A-E86AFA7FA73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94CEE8-071F-49D2-9C2D-920538AEB6AF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0A2F65-784C-4F2A-BDAA-F07FA8AE7D6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צורה חופשית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צורה חופשית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שולש ישר-זווית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סוגר זוויתי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סוגר זוויתי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62707D7-2934-41E1-BD7C-56A041733C3F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12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3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724E97-2A75-43EA-ABD6-B0AC9B4F966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33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D57923-CE88-43C3-95A0-C12EF2F7CCF4}" type="datetimeFigureOut">
              <a:rPr lang="he-IL"/>
              <a:pPr>
                <a:defRPr/>
              </a:pPr>
              <a:t>י"ט/שבט/תשע"ג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55B474-E070-49F2-886F-4983D5F5AF4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ransition spd="slow">
    <p:split orient="vert"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95221" y="2132857"/>
            <a:ext cx="835356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ברוכים הבאים לסניף אילת</a:t>
            </a:r>
          </a:p>
        </p:txBody>
      </p:sp>
      <p:pic>
        <p:nvPicPr>
          <p:cNvPr id="9219" name="Picture 14" descr="C:\Users\user\Pictures\LOGO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620713"/>
            <a:ext cx="12239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user\Picture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500438"/>
            <a:ext cx="4283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מעבר משרד צוות לבית החייל</a:t>
            </a:r>
            <a:endParaRPr lang="he-IL" dirty="0" smtClean="0"/>
          </a:p>
        </p:txBody>
      </p:sp>
      <p:pic>
        <p:nvPicPr>
          <p:cNvPr id="19459" name="Picture 2" descr="C:\Users\תלמידים\AppData\Local\Microsoft\Windows\Temporary Internet Files\Content.IE5\6MTAZLRT\2012-12-05 13.37.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2875"/>
            <a:ext cx="6499225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תלמידים\AppData\Local\Microsoft\Windows\Temporary Internet Files\Content.IE5\XYWUKGJM\2012-12-05 13.38.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93133">
            <a:off x="409575" y="842963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תלמידים\AppData\Local\Microsoft\Windows\Temporary Internet Files\Content.IE5\47X15K7J\2012-12-05 13.39.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5658">
            <a:off x="4752975" y="700088"/>
            <a:ext cx="40322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תלמידים\AppData\Local\Microsoft\Windows\Temporary Internet Files\Content.IE5\47X15K7J\2012-12-05 13.39.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4052888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Users\תלמידים\AppData\Local\Microsoft\Windows\Temporary Internet Files\Content.IE5\XYWUKGJM\2012-12-05 14.13.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052888"/>
            <a:ext cx="4013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hlinkClick r:id="rId2" action="ppaction://hlinksldjump"/>
          </p:cNvPr>
          <p:cNvSpPr/>
          <p:nvPr/>
        </p:nvSpPr>
        <p:spPr>
          <a:xfrm>
            <a:off x="971550" y="260350"/>
            <a:ext cx="7488238" cy="57610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21507" name="Picture 3" descr="C:\Users\תלמידים\AppData\Local\Microsoft\Windows\Temporary Internet Files\Content.IE5\IUU7BX48\2012-12-05 13.55.4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429000"/>
            <a:ext cx="43561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תלמידים\AppData\Local\Microsoft\Windows\Temporary Internet Files\Content.IE5\47X15K7J\2012-12-05 13.55.2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4140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user\Pictures\qaw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8900" y="333375"/>
            <a:ext cx="37449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Users\תלמידים\AppData\Local\Microsoft\Windows\Temporary Internet Files\Content.IE5\IUU7BX48\2012-12-05 14.11.3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500438"/>
            <a:ext cx="29876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תלמידים\AppData\Local\Microsoft\Windows\Temporary Internet Files\Content.IE5\IUU7BX48\2012-12-05 13.55.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500438"/>
            <a:ext cx="46799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700338" y="260350"/>
            <a:ext cx="496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>
                <a:latin typeface="David" pitchFamily="34" charset="-79"/>
                <a:cs typeface="David" pitchFamily="34" charset="-79"/>
              </a:rPr>
              <a:t> ט"ו באב </a:t>
            </a:r>
            <a:r>
              <a:rPr lang="he-IL" sz="2000"/>
              <a:t>- </a:t>
            </a:r>
            <a:r>
              <a:rPr lang="he-IL" sz="2000" b="1">
                <a:latin typeface="David" pitchFamily="34" charset="-79"/>
                <a:cs typeface="David" pitchFamily="34" charset="-79"/>
              </a:rPr>
              <a:t>במלון רימונים אילת </a:t>
            </a:r>
          </a:p>
        </p:txBody>
      </p:sp>
      <p:pic>
        <p:nvPicPr>
          <p:cNvPr id="22532" name="Picture 5" descr="C:\Users\תלמידים\AppData\Local\Microsoft\Windows\Temporary Internet Files\Content.IE5\47X15K7J\2012-12-05 13.55.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908050"/>
            <a:ext cx="4608512" cy="3071813"/>
          </a:xfrm>
          <a:noFill/>
        </p:spPr>
      </p:pic>
      <p:pic>
        <p:nvPicPr>
          <p:cNvPr id="22533" name="Picture 4" descr="C:\Users\user\Pictures\3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2897">
            <a:off x="6626225" y="847725"/>
            <a:ext cx="22225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תלמידים\AppData\Local\Microsoft\Windows\Temporary Internet Files\Content.IE5\6MTAZLRT\2012-12-05 14.20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716338"/>
            <a:ext cx="44640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C:\Users\תלמידים\AppData\Local\Microsoft\Windows\Temporary Internet Files\Content.IE5\IUU7BX48\2012-12-05 13.47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836613"/>
            <a:ext cx="2459037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תלמידים\AppData\Local\Microsoft\Windows\Temporary Internet Files\Content.IE5\47X15K7J\2012-12-05 13.55.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675" y="4194175"/>
            <a:ext cx="3997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תלמידים\AppData\Local\Microsoft\Windows\Temporary Internet Files\Content.IE5\XYWUKGJM\2012-12-05 13.54.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812800"/>
            <a:ext cx="5113337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תלמידים\AppData\Local\Microsoft\Windows\Temporary Internet Files\Content.IE5\6MTAZLRT\2012-12-05 13.38.5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34575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Users\תלמידים\AppData\Local\Microsoft\Windows\Temporary Internet Files\Content.IE5\IUU7BX48\2012-12-05 13.40.1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616325"/>
            <a:ext cx="446405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תלמידים\AppData\Local\Microsoft\Windows\Temporary Internet Files\Content.IE5\6MTAZLRT\2012-12-05 13.54.4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404813"/>
            <a:ext cx="46450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תלמידים\AppData\Local\Microsoft\Windows\Temporary Internet Files\Content.IE5\47X15K7J\2012-12-05 14.11.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65482">
            <a:off x="206375" y="1774825"/>
            <a:ext cx="37687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:\Users\תלמידים\AppData\Local\Microsoft\Windows\Temporary Internet Files\Content.IE5\6MTAZLRT\2012-12-05 14.11.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933825"/>
            <a:ext cx="372427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תלמידים\AppData\Local\Microsoft\Windows\Temporary Internet Files\Content.IE5\IUU7BX48\2012-12-05 14.12.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994">
            <a:off x="4835525" y="1073150"/>
            <a:ext cx="38862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339975" y="333375"/>
            <a:ext cx="5040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>
                <a:latin typeface="David" pitchFamily="34" charset="-79"/>
                <a:cs typeface="David" pitchFamily="34" charset="-79"/>
              </a:rPr>
              <a:t>הרמת כוסית לחג פסח – פרידה מהנהלה הקודמת </a:t>
            </a:r>
            <a:r>
              <a:rPr lang="he-IL" sz="3200" b="1">
                <a:latin typeface="David" pitchFamily="34" charset="-79"/>
                <a:cs typeface="David" pitchFamily="34" charset="-79"/>
              </a:rPr>
              <a:t>. </a:t>
            </a:r>
            <a:endParaRPr lang="he-IL" sz="3200"/>
          </a:p>
        </p:txBody>
      </p:sp>
      <p:pic>
        <p:nvPicPr>
          <p:cNvPr id="25606" name="Picture 4" descr="C:\Users\user\Pictures\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33375"/>
            <a:ext cx="1857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hlinkClick r:id="rId2" action="ppaction://hlinksldjump"/>
          </p:cNvPr>
          <p:cNvSpPr/>
          <p:nvPr/>
        </p:nvSpPr>
        <p:spPr>
          <a:xfrm>
            <a:off x="3708400" y="5445125"/>
            <a:ext cx="5435600" cy="12239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0" name="מלבן 9">
            <a:hlinkClick r:id="rId2" action="ppaction://hlinksldjump"/>
          </p:cNvPr>
          <p:cNvSpPr/>
          <p:nvPr/>
        </p:nvSpPr>
        <p:spPr>
          <a:xfrm>
            <a:off x="179388" y="333375"/>
            <a:ext cx="8964612" cy="5327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26628" name="Picture 2" descr="C:\Users\user\AppData\Local\Microsoft\Windows\Temporary Internet Files\Content.IE5\XFSNW1BD\תמונה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8050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user\AppData\Local\Microsoft\Windows\Temporary Internet Files\Content.IE5\4AFCZN38\תמונה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933825"/>
            <a:ext cx="37211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C:\Users\user\Pictures\wq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81075"/>
            <a:ext cx="3694113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Users\user\AppData\Local\Microsoft\Windows\Temporary Internet Files\Content.IE5\Q6REQKBX\image00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80699">
            <a:off x="439738" y="1154113"/>
            <a:ext cx="38893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C:\Users\user\AppData\Local\Microsoft\Windows\Temporary Internet Files\Content.IE5\XFSNW1BD\image00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716338"/>
            <a:ext cx="37687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C:\Users\user\AppData\Local\Microsoft\Windows\Temporary Internet Files\Content.IE5\4AFCZN38\image0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2253">
            <a:off x="4975225" y="1136650"/>
            <a:ext cx="3938588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2700338" y="260350"/>
            <a:ext cx="47513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3200" b="1">
                <a:latin typeface="David" pitchFamily="34" charset="-79"/>
                <a:cs typeface="David" pitchFamily="34" charset="-79"/>
              </a:rPr>
              <a:t>נסיעה ליריד - "חבר" </a:t>
            </a:r>
            <a:endParaRPr lang="he-IL" sz="32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תלמידים\AppData\Local\Microsoft\Windows\Temporary Internet Files\Content.IE5\XYWUKGJM\2012-12-05 14.15.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9640">
            <a:off x="361950" y="879475"/>
            <a:ext cx="32416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תלמידים\AppData\Local\Microsoft\Windows\Temporary Internet Files\Content.IE5\IUU7BX48\2012-12-05 14.15.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692150"/>
            <a:ext cx="36131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Users\תלמידים\AppData\Local\Microsoft\Windows\Temporary Internet Files\Content.IE5\IUU7BX48\2012-12-05 14.15.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89320">
            <a:off x="579438" y="3470275"/>
            <a:ext cx="382905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תלמידים\AppData\Local\Microsoft\Windows\Temporary Internet Files\Content.IE5\6MTAZLRT\2012-12-05 14.16.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573463"/>
            <a:ext cx="38417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2484438" y="188913"/>
            <a:ext cx="4535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800" b="1">
                <a:latin typeface="David" pitchFamily="34" charset="-79"/>
                <a:cs typeface="David" pitchFamily="34" charset="-79"/>
              </a:rPr>
              <a:t>סיור סליחות בירושלים </a:t>
            </a:r>
            <a:endParaRPr lang="he-IL" sz="28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כותרת 1"/>
          <p:cNvSpPr>
            <a:spLocks noGrp="1"/>
          </p:cNvSpPr>
          <p:nvPr>
            <p:ph type="ctrTitle"/>
          </p:nvPr>
        </p:nvSpPr>
        <p:spPr>
          <a:xfrm>
            <a:off x="683568" y="0"/>
            <a:ext cx="7416800" cy="1176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rgbClr val="0070C0"/>
                </a:solidFill>
              </a:rPr>
              <a:t>   הנהלת צוות סניף אילת</a:t>
            </a:r>
            <a:r>
              <a:rPr lang="he-IL" dirty="0" smtClean="0"/>
              <a:t>.</a:t>
            </a:r>
          </a:p>
        </p:txBody>
      </p:sp>
      <p:sp>
        <p:nvSpPr>
          <p:cNvPr id="21" name="מלבן מעוגל 20"/>
          <p:cNvSpPr/>
          <p:nvPr/>
        </p:nvSpPr>
        <p:spPr>
          <a:xfrm>
            <a:off x="3779838" y="1125538"/>
            <a:ext cx="1655762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600" b="1" dirty="0">
                <a:latin typeface="David" pitchFamily="34" charset="-79"/>
                <a:cs typeface="David" pitchFamily="34" charset="-79"/>
              </a:rPr>
              <a:t>אלי דהן יו"ר ואחראי תעסוקה</a:t>
            </a:r>
          </a:p>
        </p:txBody>
      </p:sp>
      <p:sp>
        <p:nvSpPr>
          <p:cNvPr id="22" name="מלבן מעוגל 21"/>
          <p:cNvSpPr/>
          <p:nvPr/>
        </p:nvSpPr>
        <p:spPr>
          <a:xfrm>
            <a:off x="2700338" y="1974850"/>
            <a:ext cx="129540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חנוך בר נוב  - סגן ורכז מתנדבים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5513388" y="5445125"/>
            <a:ext cx="129540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יהודה בן שימול</a:t>
            </a:r>
          </a:p>
        </p:txBody>
      </p:sp>
      <p:sp>
        <p:nvSpPr>
          <p:cNvPr id="24" name="מלבן מעוגל 23"/>
          <p:cNvSpPr/>
          <p:nvPr/>
        </p:nvSpPr>
        <p:spPr>
          <a:xfrm>
            <a:off x="5448300" y="3752850"/>
            <a:ext cx="129698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ועקנין מימון </a:t>
            </a:r>
          </a:p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רכז בית חולים </a:t>
            </a:r>
          </a:p>
        </p:txBody>
      </p:sp>
      <p:sp>
        <p:nvSpPr>
          <p:cNvPr id="25" name="מלבן מעוגל 24"/>
          <p:cNvSpPr/>
          <p:nvPr/>
        </p:nvSpPr>
        <p:spPr>
          <a:xfrm>
            <a:off x="2700338" y="2878138"/>
            <a:ext cx="129540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ענת לוזון  - גזברית </a:t>
            </a:r>
          </a:p>
        </p:txBody>
      </p:sp>
      <p:sp>
        <p:nvSpPr>
          <p:cNvPr id="26" name="מלבן מעוגל 25"/>
          <p:cNvSpPr/>
          <p:nvPr/>
        </p:nvSpPr>
        <p:spPr>
          <a:xfrm>
            <a:off x="5400675" y="2878138"/>
            <a:ext cx="129540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סלבי ישראל מזכירה</a:t>
            </a:r>
          </a:p>
        </p:txBody>
      </p:sp>
      <p:sp>
        <p:nvSpPr>
          <p:cNvPr id="28" name="מלבן מעוגל 27"/>
          <p:cNvSpPr/>
          <p:nvPr/>
        </p:nvSpPr>
        <p:spPr>
          <a:xfrm>
            <a:off x="5427663" y="1990725"/>
            <a:ext cx="1296987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יעקב כהן - סגן אחראי אלמנות ובני 75+</a:t>
            </a:r>
          </a:p>
        </p:txBody>
      </p:sp>
      <p:sp>
        <p:nvSpPr>
          <p:cNvPr id="30" name="מלבן מעוגל 29"/>
          <p:cNvSpPr/>
          <p:nvPr/>
        </p:nvSpPr>
        <p:spPr>
          <a:xfrm>
            <a:off x="5489575" y="4581525"/>
            <a:ext cx="1296988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ויקטור מתנדב פתיחת משרד</a:t>
            </a:r>
          </a:p>
        </p:txBody>
      </p:sp>
      <p:sp>
        <p:nvSpPr>
          <p:cNvPr id="31" name="מלבן מעוגל 30"/>
          <p:cNvSpPr/>
          <p:nvPr/>
        </p:nvSpPr>
        <p:spPr>
          <a:xfrm>
            <a:off x="2700338" y="3708400"/>
            <a:ext cx="129540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200" b="1" dirty="0"/>
              <a:t>יוסי בן הרוש</a:t>
            </a:r>
          </a:p>
        </p:txBody>
      </p:sp>
      <p:sp>
        <p:nvSpPr>
          <p:cNvPr id="32" name="מלבן מעוגל 31"/>
          <p:cNvSpPr/>
          <p:nvPr/>
        </p:nvSpPr>
        <p:spPr>
          <a:xfrm>
            <a:off x="2732088" y="4581525"/>
            <a:ext cx="1296987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עופרה כהן</a:t>
            </a:r>
          </a:p>
        </p:txBody>
      </p:sp>
      <p:sp>
        <p:nvSpPr>
          <p:cNvPr id="33" name="מלבן מעוגל 32"/>
          <p:cNvSpPr/>
          <p:nvPr/>
        </p:nvSpPr>
        <p:spPr>
          <a:xfrm>
            <a:off x="2757488" y="5445125"/>
            <a:ext cx="1296987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ביסמוט שלמה </a:t>
            </a:r>
          </a:p>
          <a:p>
            <a:pPr algn="ctr">
              <a:defRPr/>
            </a:pPr>
            <a:r>
              <a:rPr lang="he-IL" sz="1200" b="1" dirty="0">
                <a:latin typeface="David" pitchFamily="34" charset="-79"/>
                <a:cs typeface="David" pitchFamily="34" charset="-79"/>
              </a:rPr>
              <a:t>רכז אינטרנט</a:t>
            </a:r>
          </a:p>
        </p:txBody>
      </p:sp>
      <p:cxnSp>
        <p:nvCxnSpPr>
          <p:cNvPr id="27" name="Shape 26"/>
          <p:cNvCxnSpPr>
            <a:stCxn id="21" idx="2"/>
            <a:endCxn id="33" idx="3"/>
          </p:cNvCxnSpPr>
          <p:nvPr/>
        </p:nvCxnSpPr>
        <p:spPr>
          <a:xfrm rot="5400000">
            <a:off x="2386806" y="3510757"/>
            <a:ext cx="3889375" cy="554038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4572000" y="3141663"/>
            <a:ext cx="855663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4572000" y="4005263"/>
            <a:ext cx="855663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4572000" y="4797425"/>
            <a:ext cx="85566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>
            <a:endCxn id="23" idx="1"/>
          </p:cNvCxnSpPr>
          <p:nvPr/>
        </p:nvCxnSpPr>
        <p:spPr>
          <a:xfrm>
            <a:off x="4572000" y="5732463"/>
            <a:ext cx="941388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3924300" y="3141663"/>
            <a:ext cx="855663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5486400" y="3190875"/>
            <a:ext cx="855663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3851275" y="4005263"/>
            <a:ext cx="855663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3851275" y="4797425"/>
            <a:ext cx="85566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endCxn id="28" idx="1"/>
          </p:cNvCxnSpPr>
          <p:nvPr/>
        </p:nvCxnSpPr>
        <p:spPr>
          <a:xfrm rot="16200000" flipH="1">
            <a:off x="4891088" y="1741488"/>
            <a:ext cx="577850" cy="495300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מרפקי 58"/>
          <p:cNvCxnSpPr/>
          <p:nvPr/>
        </p:nvCxnSpPr>
        <p:spPr>
          <a:xfrm rot="5400000">
            <a:off x="3858419" y="1837532"/>
            <a:ext cx="635000" cy="360362"/>
          </a:xfrm>
          <a:prstGeom prst="bentConnector3">
            <a:avLst>
              <a:gd name="adj1" fmla="val 9479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9" name="Picture 14" descr="C:\Users\user\Pictures\LOGO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549275"/>
            <a:ext cx="576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תלמידים\AppData\Local\Microsoft\Windows\Temporary Internet Files\Content.IE5\XYWUKGJM\2012-12-05 14.16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34925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תלמידים\AppData\Local\Microsoft\Windows\Temporary Internet Files\Content.IE5\IUU7BX48\2012-12-05 14.17.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04813"/>
            <a:ext cx="43243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תלמידים\AppData\Local\Microsoft\Windows\Temporary Internet Files\Content.IE5\IUU7BX48\2012-12-05 14.17.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92039">
            <a:off x="392113" y="3429000"/>
            <a:ext cx="3843337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תלמידים\AppData\Local\Microsoft\Windows\Temporary Internet Files\Content.IE5\47X15K7J\2012-12-05 14.17.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9363"/>
            <a:ext cx="36004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תלמידים\AppData\Local\Microsoft\Windows\Temporary Internet Files\Content.IE5\XYWUKGJM\2012-12-05 14.19.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01625"/>
            <a:ext cx="437832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תלמידים\AppData\Local\Microsoft\Windows\Temporary Internet Files\Content.IE5\47X15K7J\2012-12-05 14.19.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860800"/>
            <a:ext cx="34194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Users\תלמידים\AppData\Local\Microsoft\Windows\Temporary Internet Files\Content.IE5\6MTAZLRT\2012-12-05 14.19.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49275"/>
            <a:ext cx="35623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Users\תלמידים\AppData\Local\Microsoft\Windows\Temporary Internet Files\Content.IE5\XYWUKGJM\2012-12-05 14.20.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8888" y="3860800"/>
            <a:ext cx="40608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hlinkClick r:id="rId2" action="ppaction://hlinksldjump"/>
          </p:cNvPr>
          <p:cNvSpPr/>
          <p:nvPr/>
        </p:nvSpPr>
        <p:spPr>
          <a:xfrm>
            <a:off x="0" y="0"/>
            <a:ext cx="9144000" cy="5805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31747" name="Picture 2" descr="C:\Users\תלמידים\AppData\Local\Microsoft\Windows\Temporary Internet Files\Content.IE5\IUU7BX48\2012-12-05 14.20.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176712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Users\תלמידים\AppData\Local\Microsoft\Windows\Temporary Internet Files\Content.IE5\6MTAZLRT\2012-12-05 14.20.3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924175"/>
            <a:ext cx="421163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Users\תלמידים\AppData\Local\Microsoft\Windows\Temporary Internet Files\Content.IE5\47X15K7J\2012-12-05 14.13.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275"/>
            <a:ext cx="4271963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C:\Users\user\AppData\Local\Microsoft\Windows\Temporary Internet Files\Content.IE5\KC2FVYA7\תמונה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74976">
            <a:off x="427038" y="1189038"/>
            <a:ext cx="3906837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484438" y="404813"/>
            <a:ext cx="4967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400" b="1">
                <a:latin typeface="David" pitchFamily="34" charset="-79"/>
                <a:cs typeface="David" pitchFamily="34" charset="-79"/>
              </a:rPr>
              <a:t>יום כיף למשפחות בחוף הים.</a:t>
            </a:r>
          </a:p>
          <a:p>
            <a:pPr algn="ctr"/>
            <a:r>
              <a:rPr lang="he-IL" sz="2400" b="1">
                <a:latin typeface="David" pitchFamily="34" charset="-79"/>
                <a:cs typeface="David" pitchFamily="34" charset="-79"/>
              </a:rPr>
              <a:t>יום העצמאות </a:t>
            </a:r>
            <a:endParaRPr lang="he-IL" sz="2400"/>
          </a:p>
        </p:txBody>
      </p:sp>
      <p:pic>
        <p:nvPicPr>
          <p:cNvPr id="32773" name="Picture 3" descr="C:\Users\user\Pictures\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76700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C:\Users\user\Pictures\qaq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682625"/>
            <a:ext cx="2478087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:\Users\תלמידים\AppData\Local\Microsoft\Windows\Temporary Internet Files\Content.IE5\47X15K7J\2012-12-05 14.10.4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391001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C:\Users\תלמידים\AppData\Local\Microsoft\Windows\Temporary Internet Files\Content.IE5\47X15K7J\2012-12-05 14.10.4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429000"/>
            <a:ext cx="4135438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C:\Users\תלמידים\AppData\Local\Microsoft\Windows\Temporary Internet Files\Content.IE5\XYWUKGJM\2012-12-05 14.11.0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0350"/>
            <a:ext cx="42481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Users\תלמידים\AppData\Local\Microsoft\Windows\Temporary Internet Files\Content.IE5\6MTAZLRT\2012-12-05 14.14.5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72228">
            <a:off x="473075" y="3273425"/>
            <a:ext cx="3959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AppData\Local\Microsoft\Windows\Temporary Internet Files\Content.IE5\KC2FVYA7\תמונה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692150"/>
            <a:ext cx="3852862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user\AppData\Local\Microsoft\Windows\Temporary Internet Files\Content.IE5\XFSNW1BD\תמונה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49275"/>
            <a:ext cx="4048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Users\user\AppData\Local\Microsoft\Windows\Temporary Internet Files\Content.IE5\KC2FVYA7\תמונה 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789363"/>
            <a:ext cx="38798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Users\user\AppData\Local\Microsoft\Windows\Temporary Internet Files\Content.IE5\Q6REQKBX\תמונה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3644900"/>
            <a:ext cx="35290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3132138" y="188913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400" b="1"/>
              <a:t>בית החיל אילת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צוות אילת\IMG_146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005263"/>
            <a:ext cx="3997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E:\צוות אילת\IMG_151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4813"/>
            <a:ext cx="529113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מלבן 8">
            <a:hlinkClick r:id="rId2" action="ppaction://hlinksldjump"/>
          </p:cNvPr>
          <p:cNvSpPr/>
          <p:nvPr/>
        </p:nvSpPr>
        <p:spPr>
          <a:xfrm>
            <a:off x="107950" y="4149725"/>
            <a:ext cx="4679950" cy="158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" name="מלבן 11">
            <a:hlinkClick r:id="rId2" action="ppaction://hlinksldjump"/>
          </p:cNvPr>
          <p:cNvSpPr/>
          <p:nvPr/>
        </p:nvSpPr>
        <p:spPr>
          <a:xfrm>
            <a:off x="5867400" y="476250"/>
            <a:ext cx="3097213" cy="3384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971550" y="1484313"/>
            <a:ext cx="71294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16600">
                <a:latin typeface="David" pitchFamily="34" charset="-79"/>
                <a:cs typeface="David" pitchFamily="34" charset="-79"/>
              </a:rPr>
              <a:t>בהצלחה</a:t>
            </a:r>
          </a:p>
        </p:txBody>
      </p:sp>
      <p:pic>
        <p:nvPicPr>
          <p:cNvPr id="34819" name="Picture 14" descr="C:\Users\user\Pictures\LOGO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76250"/>
            <a:ext cx="5762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00113" y="4508500"/>
            <a:ext cx="4679950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000" b="1" i="1" dirty="0">
                <a:solidFill>
                  <a:schemeClr val="bg2">
                    <a:lumMod val="50000"/>
                  </a:schemeClr>
                </a:solidFill>
              </a:rPr>
              <a:t>חג חנוכה שמח חברי צוות אילת.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55650" y="1916113"/>
            <a:ext cx="7416800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בחודש פברואר 2012 התקיימו בחירות ובסניף אילת נבחרה הנהלה חדשה </a:t>
            </a:r>
            <a:r>
              <a:rPr lang="he-IL" sz="2400" b="1" dirty="0">
                <a:latin typeface="David" pitchFamily="34" charset="-79"/>
                <a:cs typeface="David" pitchFamily="34" charset="-79"/>
              </a:rPr>
              <a:t>בראשותי</a:t>
            </a:r>
            <a:r>
              <a:rPr lang="he-IL" sz="2400" b="1" dirty="0">
                <a:latin typeface="David" pitchFamily="34" charset="-79"/>
                <a:cs typeface="David" pitchFamily="34" charset="-79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David" pitchFamily="34" charset="-79"/>
              <a:cs typeface="David" pitchFamily="34" charset="-79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בשלב ראשון התבצע תהליך של גיבוש תפקידי ונוהלי פעילת הנהלה חדשה.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David" pitchFamily="34" charset="-79"/>
              <a:cs typeface="David" pitchFamily="34" charset="-79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בשלב שני עוצבה תכנית אירועים ופעילות לקראת השנה החדשה.</a:t>
            </a:r>
            <a:endParaRPr lang="en-US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132138" y="765175"/>
            <a:ext cx="3743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4000" b="1" u="sng">
                <a:latin typeface="David" pitchFamily="34" charset="-79"/>
                <a:cs typeface="David" pitchFamily="34" charset="-79"/>
              </a:rPr>
              <a:t>סיכום שנת 2012</a:t>
            </a:r>
            <a:endParaRPr lang="he-IL" sz="4000" b="1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292" name="Picture 14" descr="C:\Users\user\Pictures\LOGO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404813"/>
            <a:ext cx="5762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מעבר משרד צוות לבית החייל – נושא זה קודם ואושר בעקבות לחץ של יו"ר המחוז ועל כך מגיעות התודות.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e-IL" sz="2400" b="1" dirty="0" smtClean="0">
              <a:latin typeface="David" pitchFamily="34" charset="-79"/>
              <a:cs typeface="David" pitchFamily="34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לחברי צוות באילת יש כיום נגישות למשרד לקבלת שרות נאות, עמדות מחשבים, קריאת עיתונים וקפה.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e-IL" sz="2400" b="1" dirty="0" smtClean="0">
              <a:latin typeface="David" pitchFamily="34" charset="-79"/>
              <a:cs typeface="David" pitchFamily="34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הרמת כוסית לחג פסח (4 אפריל 2012)  נערך בבית החייל עם כ-120 משתתפים במעמד ראש העיר. (באירוע זה גם נפרדנו מההנהלה הקודמת).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	</a:t>
            </a:r>
            <a:endParaRPr lang="en-US" sz="2400" b="1" dirty="0" smtClean="0">
              <a:latin typeface="David" pitchFamily="34" charset="-79"/>
              <a:cs typeface="David" pitchFamily="34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ביום העצמאות נערך יום כיף למשפחות בחוף הים. השתתפו כ-150 חברים. ביום זה כיבדנו את השתתפות של חבר חשוב – יו"ר מחוז אופקים ורעייתו.</a:t>
            </a:r>
            <a:endParaRPr lang="en-US" sz="2400" b="1" dirty="0" smtClean="0">
              <a:latin typeface="David" pitchFamily="34" charset="-79"/>
              <a:cs typeface="David" pitchFamily="34" charset="-79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sz="2400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לחצן פעולה: קדימה או הבא 2">
            <a:hlinkClick r:id="rId2" action="ppaction://hlinksldjump" highlightClick="1"/>
          </p:cNvPr>
          <p:cNvSpPr/>
          <p:nvPr/>
        </p:nvSpPr>
        <p:spPr>
          <a:xfrm>
            <a:off x="3203575" y="1196975"/>
            <a:ext cx="538163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4" name="לחצן פעולה: קדימה או הבא 3">
            <a:hlinkClick r:id="rId3" action="ppaction://hlinksldjump" highlightClick="1"/>
          </p:cNvPr>
          <p:cNvSpPr/>
          <p:nvPr/>
        </p:nvSpPr>
        <p:spPr>
          <a:xfrm>
            <a:off x="6156325" y="3933825"/>
            <a:ext cx="754063" cy="3587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" name="לחצן פעולה: קדימה או הבא 4">
            <a:hlinkClick r:id="rId4" action="ppaction://hlinksldjump" highlightClick="1"/>
          </p:cNvPr>
          <p:cNvSpPr/>
          <p:nvPr/>
        </p:nvSpPr>
        <p:spPr>
          <a:xfrm>
            <a:off x="5219700" y="5589588"/>
            <a:ext cx="827088" cy="360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" name="לחצן פעולה: קדימה או הבא 5">
            <a:hlinkClick r:id="rId5" action="ppaction://hlinksldjump" highlightClick="1"/>
          </p:cNvPr>
          <p:cNvSpPr/>
          <p:nvPr/>
        </p:nvSpPr>
        <p:spPr>
          <a:xfrm>
            <a:off x="2627313" y="2349500"/>
            <a:ext cx="898525" cy="3587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/>
            <a:r>
              <a:rPr lang="he-IL" sz="2400" b="1" smtClean="0">
                <a:latin typeface="David" pitchFamily="34" charset="-79"/>
                <a:cs typeface="David" pitchFamily="34" charset="-79"/>
              </a:rPr>
              <a:t>ט"ו באב (1.8.12) נערך במלון רימונים בהשתתפות של כ-100 נשים. באירוע זה נכח יו"ר המחוז. בנוסף ביום זה נחנך המשרד במעמד ראש העיר ואורחים נוספים.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b="1" smtClean="0">
              <a:latin typeface="David" pitchFamily="34" charset="-79"/>
              <a:cs typeface="David" pitchFamily="34" charset="-79"/>
            </a:endParaRPr>
          </a:p>
          <a:p>
            <a:pPr eaLnBrk="1" hangingPunct="1"/>
            <a:r>
              <a:rPr lang="he-IL" sz="2400" b="1" smtClean="0">
                <a:latin typeface="David" pitchFamily="34" charset="-79"/>
                <a:cs typeface="David" pitchFamily="34" charset="-79"/>
              </a:rPr>
              <a:t>ב-2.9.12- נסיעה ליריד חבר פעמיים השנה. באירוע זה גם ביקרנו במוזיאון רבין.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b="1" smtClean="0">
              <a:latin typeface="David" pitchFamily="34" charset="-79"/>
              <a:cs typeface="David" pitchFamily="34" charset="-79"/>
            </a:endParaRPr>
          </a:p>
          <a:p>
            <a:pPr eaLnBrk="1" hangingPunct="1"/>
            <a:r>
              <a:rPr lang="he-IL" sz="2400" b="1" smtClean="0">
                <a:latin typeface="David" pitchFamily="34" charset="-79"/>
                <a:cs typeface="David" pitchFamily="34" charset="-79"/>
              </a:rPr>
              <a:t>אירוע הרמת כוסית לחג ראש השנה (11.9.12) בבריכה העירונית. השתתפו כ-150 חברים עם נשותיהם במעמד רב העיר  וראש העיר.</a:t>
            </a:r>
          </a:p>
          <a:p>
            <a:pPr eaLnBrk="1" hangingPunct="1">
              <a:buFont typeface="Wingdings 3" pitchFamily="18" charset="2"/>
              <a:buNone/>
            </a:pPr>
            <a:endParaRPr lang="en-US" sz="2400" b="1" smtClean="0">
              <a:latin typeface="David" pitchFamily="34" charset="-79"/>
              <a:cs typeface="David" pitchFamily="34" charset="-79"/>
            </a:endParaRPr>
          </a:p>
          <a:p>
            <a:pPr eaLnBrk="1" hangingPunct="1"/>
            <a:r>
              <a:rPr lang="he-IL" sz="2400" b="1" smtClean="0">
                <a:latin typeface="David" pitchFamily="34" charset="-79"/>
                <a:cs typeface="David" pitchFamily="34" charset="-79"/>
              </a:rPr>
              <a:t>נסיעה לסיור סליחות בירושלים ליומיים , כולל לינה במלון רימונים , בהשתתפות כ-50 איש. (23-24 ספט' 2012).</a:t>
            </a:r>
            <a:endParaRPr lang="en-US" sz="2400" b="1" smtClean="0">
              <a:latin typeface="David" pitchFamily="34" charset="-79"/>
              <a:cs typeface="David" pitchFamily="34" charset="-79"/>
            </a:endParaRPr>
          </a:p>
          <a:p>
            <a:pPr eaLnBrk="1" hangingPunct="1"/>
            <a:endParaRPr lang="he-IL" smtClean="0"/>
          </a:p>
        </p:txBody>
      </p:sp>
      <p:sp>
        <p:nvSpPr>
          <p:cNvPr id="4" name="לחצן פעולה: קדימה או הבא 3">
            <a:hlinkClick r:id="rId2" action="ppaction://hlinksldjump" highlightClick="1"/>
          </p:cNvPr>
          <p:cNvSpPr/>
          <p:nvPr/>
        </p:nvSpPr>
        <p:spPr>
          <a:xfrm>
            <a:off x="4643438" y="1700213"/>
            <a:ext cx="827087" cy="360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" name="לחצן פעולה: קדימה או הבא 4">
            <a:hlinkClick r:id="rId3" action="ppaction://hlinksldjump" highlightClick="1"/>
          </p:cNvPr>
          <p:cNvSpPr/>
          <p:nvPr/>
        </p:nvSpPr>
        <p:spPr>
          <a:xfrm>
            <a:off x="5580063" y="2852738"/>
            <a:ext cx="827087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" name="לחצן פעולה: קדימה או הבא 5">
            <a:hlinkClick r:id="rId4" action="ppaction://hlinksldjump" highlightClick="1"/>
          </p:cNvPr>
          <p:cNvSpPr/>
          <p:nvPr/>
        </p:nvSpPr>
        <p:spPr>
          <a:xfrm>
            <a:off x="2339975" y="5300663"/>
            <a:ext cx="825500" cy="360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7" name="לחצן פעולה: קדימה או הבא 6">
            <a:hlinkClick r:id="rId5" action="ppaction://hlinksldjump" highlightClick="1"/>
          </p:cNvPr>
          <p:cNvSpPr/>
          <p:nvPr/>
        </p:nvSpPr>
        <p:spPr>
          <a:xfrm>
            <a:off x="1619250" y="4292600"/>
            <a:ext cx="936625" cy="2889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4525962"/>
          </a:xfrm>
        </p:spPr>
        <p:txBody>
          <a:bodyPr rtlCol="1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ב-16.5.12 נערך ערב גיבוש לחברי ההנהלה.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>
              <a:latin typeface="David" pitchFamily="34" charset="-79"/>
              <a:cs typeface="David" pitchFamily="34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במהלך השנה דאגנו לבצע ביקור בבית חולים למאושפזים וכן חולק שי צנוע.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>
              <a:latin typeface="David" pitchFamily="34" charset="-79"/>
              <a:cs typeface="David" pitchFamily="34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חולקו מענקים לנזקקים עפ"י רשימה וביקור בית שנעשה לנזקקים.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>
              <a:latin typeface="David" pitchFamily="34" charset="-79"/>
              <a:cs typeface="David" pitchFamily="34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קורס מחשבים שהחל בתחילת השנה הופסק ובקרוב יחל קורס מחשבים בשילוב משרד החינוך שנקרא "הקשר הרב דורי</a:t>
            </a:r>
            <a:r>
              <a:rPr lang="he-IL" sz="2400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( נרשמו כ-10 חברים לקורס הראשון).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b="1" dirty="0" smtClean="0">
              <a:latin typeface="David" pitchFamily="34" charset="-79"/>
              <a:cs typeface="David" pitchFamily="34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בעקבות תקציב ועקב עלויות גבוהות לכל אירוע באילת בוטלו אירועים נוספים כמו: צעדת ירושלים, וטיול לצפון. יש לשקול בשנית התקציב לסניף אילת.</a:t>
            </a:r>
            <a:endParaRPr lang="en-US" sz="2400" b="1" dirty="0" smtClean="0">
              <a:latin typeface="David" pitchFamily="34" charset="-79"/>
              <a:cs typeface="David" pitchFamily="34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e-IL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    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חשוב לציין ולהודות לכל חברי ההנהלה הפועלים שנים רבות למען גמלאי צהל באילת .</a:t>
            </a:r>
          </a:p>
          <a:p>
            <a:pPr>
              <a:buFont typeface="Wingdings 3" pitchFamily="18" charset="2"/>
              <a:buNone/>
              <a:defRPr/>
            </a:pPr>
            <a:endParaRPr lang="he-IL" sz="2800" b="1" dirty="0" smtClean="0">
              <a:latin typeface="David" pitchFamily="34" charset="-79"/>
              <a:cs typeface="David" pitchFamily="34" charset="-79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   במעמד זה ברצוני לציין את מנהל המחוז על הליווי וההדרכה הצמודה ועזרה לה אנו מקבלים. </a:t>
            </a:r>
          </a:p>
          <a:p>
            <a:pPr>
              <a:buFont typeface="Wingdings 3" pitchFamily="18" charset="2"/>
              <a:buNone/>
              <a:defRPr/>
            </a:pPr>
            <a:endParaRPr lang="he-IL" sz="2800" b="1" dirty="0" smtClean="0">
              <a:latin typeface="David" pitchFamily="34" charset="-79"/>
              <a:cs typeface="David" pitchFamily="34" charset="-79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   כמו כן ליו"ר המחוז על ההיענות וההבנה לסניף אילת .</a:t>
            </a:r>
            <a:endParaRPr lang="he-IL" b="1" dirty="0" smtClean="0">
              <a:latin typeface="David" pitchFamily="34" charset="-79"/>
              <a:cs typeface="David" pitchFamily="34" charset="-79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            </a:t>
            </a:r>
            <a:r>
              <a:rPr lang="he-IL" sz="4400" i="1" dirty="0" smtClean="0">
                <a:latin typeface="David" pitchFamily="34" charset="-79"/>
                <a:cs typeface="David" pitchFamily="34" charset="-79"/>
              </a:rPr>
              <a:t>לשנה הבאה מוצלחת וטובה.</a:t>
            </a:r>
            <a:endParaRPr lang="en-US" sz="4400" i="1" dirty="0" smtClean="0">
              <a:latin typeface="David" pitchFamily="34" charset="-79"/>
              <a:cs typeface="David" pitchFamily="34" charset="-79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e-IL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5400" u="sng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he-IL" sz="5400" u="sng" dirty="0" smtClean="0">
                <a:latin typeface="David" pitchFamily="34" charset="-79"/>
                <a:cs typeface="David" pitchFamily="34" charset="-79"/>
              </a:rPr>
            </a:br>
            <a:r>
              <a:rPr lang="he-IL" sz="5400" u="sng" dirty="0" smtClean="0">
                <a:latin typeface="David" pitchFamily="34" charset="-79"/>
                <a:cs typeface="David" pitchFamily="34" charset="-79"/>
              </a:rPr>
              <a:t>תוכנית עבודה 2013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endParaRPr lang="he-I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2150" y="1557338"/>
            <a:ext cx="7559675" cy="50784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קורסי מחשב בשילוב בית הספר מצפה ים שיועברו ע"י תלמידי כיתות ו' למעוניינים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 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יום כיף משפחתי בשיתוף "חבר"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 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נסיעה ליריד חבר 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 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סיור סליחות – בתחילת ספטמבר 2013</a:t>
            </a:r>
          </a:p>
          <a:p>
            <a:pPr>
              <a:defRPr/>
            </a:pPr>
            <a:endParaRPr lang="he-IL" sz="2400" b="1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מסיבת פורים – 23 או 24 לפברואר 2013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 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 יום העצמאות יום כיף משפחתי  - 16אפריל 2013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r>
              <a:rPr lang="he-IL" b="1" dirty="0">
                <a:latin typeface="David" pitchFamily="34" charset="-79"/>
                <a:cs typeface="David" pitchFamily="34" charset="-79"/>
              </a:rPr>
              <a:t> 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50" y="1125538"/>
            <a:ext cx="8424863" cy="44307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 השתתפות בצעדת ירושלים – בתחילת מאי 2013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 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 יום  כיף לנשים בשילוב עם חבר ובערב שילוב הגברים לארוחת ערב 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 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  הרמת כוסית לראש השנה –תחילת ספט' 2013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endParaRPr lang="he-IL" sz="2400" b="1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הרמת כוסית לפסח – סוף מרץ 2013</a:t>
            </a:r>
            <a:endParaRPr lang="en-US" sz="2400" b="1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endParaRPr lang="en-US" sz="2400" b="1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הצגה  ייחודית לחברים או כל פעילות תרבותית </a:t>
            </a:r>
            <a:endParaRPr lang="en-US" sz="2400" b="1" dirty="0">
              <a:latin typeface="David" pitchFamily="34" charset="-79"/>
              <a:cs typeface="David" pitchFamily="34" charset="-79"/>
            </a:endParaRPr>
          </a:p>
          <a:p>
            <a:pPr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 </a:t>
            </a:r>
            <a:endParaRPr lang="en-US" sz="2400" b="1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הרצאה בנושא ביטוחים</a:t>
            </a:r>
            <a:endParaRPr lang="en-US" sz="2400" b="1" dirty="0">
              <a:latin typeface="David" pitchFamily="34" charset="-79"/>
              <a:cs typeface="David" pitchFamily="34" charset="-79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רחבה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</TotalTime>
  <Words>448</Words>
  <Application>Microsoft Office PowerPoint</Application>
  <PresentationFormat>‫הצגה על המסך (4:3)</PresentationFormat>
  <Paragraphs>88</Paragraphs>
  <Slides>27</Slides>
  <Notes>0</Notes>
  <HiddenSlides>17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6" baseType="lpstr">
      <vt:lpstr>Calibri</vt:lpstr>
      <vt:lpstr>Arial</vt:lpstr>
      <vt:lpstr>Lucida Sans Unicode</vt:lpstr>
      <vt:lpstr>Wingdings 3</vt:lpstr>
      <vt:lpstr>Verdana</vt:lpstr>
      <vt:lpstr>Wingdings 2</vt:lpstr>
      <vt:lpstr>David</vt:lpstr>
      <vt:lpstr>Wingdings</vt:lpstr>
      <vt:lpstr>רחבה</vt:lpstr>
      <vt:lpstr>שקופית 1</vt:lpstr>
      <vt:lpstr>   הנהלת צוות סניף אילת.</vt:lpstr>
      <vt:lpstr>שקופית 3</vt:lpstr>
      <vt:lpstr>שקופית 4</vt:lpstr>
      <vt:lpstr>שקופית 5</vt:lpstr>
      <vt:lpstr>שקופית 6</vt:lpstr>
      <vt:lpstr>שקופית 7</vt:lpstr>
      <vt:lpstr> תוכנית עבודה 2013 </vt:lpstr>
      <vt:lpstr>שקופית 9</vt:lpstr>
      <vt:lpstr>מעבר משרד צוות לבית החייל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תלמידים</dc:creator>
  <cp:lastModifiedBy>user</cp:lastModifiedBy>
  <cp:revision>51</cp:revision>
  <dcterms:created xsi:type="dcterms:W3CDTF">2012-12-05T11:07:31Z</dcterms:created>
  <dcterms:modified xsi:type="dcterms:W3CDTF">2013-01-30T14:31:06Z</dcterms:modified>
</cp:coreProperties>
</file>