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45" r:id="rId3"/>
    <p:sldId id="493" r:id="rId4"/>
    <p:sldId id="527" r:id="rId5"/>
    <p:sldId id="529" r:id="rId6"/>
    <p:sldId id="558" r:id="rId7"/>
    <p:sldId id="530" r:id="rId8"/>
    <p:sldId id="448" r:id="rId9"/>
    <p:sldId id="531" r:id="rId10"/>
    <p:sldId id="532" r:id="rId11"/>
    <p:sldId id="533" r:id="rId12"/>
    <p:sldId id="534" r:id="rId13"/>
    <p:sldId id="555" r:id="rId14"/>
    <p:sldId id="447" r:id="rId15"/>
    <p:sldId id="535" r:id="rId16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A0000"/>
    <a:srgbClr val="FFFF00"/>
    <a:srgbClr val="FFCCCC"/>
    <a:srgbClr val="99FF33"/>
    <a:srgbClr val="66FFCC"/>
    <a:srgbClr val="CCFF99"/>
    <a:srgbClr val="A9D18E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09" autoAdjust="0"/>
    <p:restoredTop sz="93234" autoAdjust="0"/>
  </p:normalViewPr>
  <p:slideViewPr>
    <p:cSldViewPr snapToGrid="0">
      <p:cViewPr varScale="1">
        <p:scale>
          <a:sx n="108" d="100"/>
          <a:sy n="108" d="100"/>
        </p:scale>
        <p:origin x="10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14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D8B2D-5B97-46C0-B4F6-8EDA8943F2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17692" y="9518926"/>
            <a:ext cx="2985867" cy="502964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r">
              <a:defRPr sz="1200"/>
            </a:lvl1pPr>
          </a:lstStyle>
          <a:p>
            <a:fld id="{E0E8D34C-2A74-4A8B-A7C5-FC1EB80771CA}" type="slidenum">
              <a:rPr lang="en-US" smtClean="0">
                <a:latin typeface="David" panose="020E0502060401010101" pitchFamily="34" charset="-79"/>
                <a:cs typeface="David" panose="020E0502060401010101" pitchFamily="34" charset="-79"/>
              </a:rPr>
              <a:t>‹#›</a:t>
            </a:fld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1496839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85559" cy="502834"/>
          </a:xfrm>
          <a:prstGeom prst="rect">
            <a:avLst/>
          </a:prstGeom>
        </p:spPr>
        <p:txBody>
          <a:bodyPr vert="horz" lIns="91574" tIns="45788" rIns="91574" bIns="4578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603" y="3"/>
            <a:ext cx="2985559" cy="502834"/>
          </a:xfrm>
          <a:prstGeom prst="rect">
            <a:avLst/>
          </a:prstGeom>
        </p:spPr>
        <p:txBody>
          <a:bodyPr vert="horz" lIns="91574" tIns="45788" rIns="91574" bIns="45788" rtlCol="0"/>
          <a:lstStyle>
            <a:lvl1pPr algn="r">
              <a:defRPr sz="1100"/>
            </a:lvl1pPr>
          </a:lstStyle>
          <a:p>
            <a:fld id="{010AF772-086B-4ABD-AB03-2ADB0F8753EC}" type="datetimeFigureOut">
              <a:rPr lang="en-US" smtClean="0"/>
              <a:t>6/27/2021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0950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4" tIns="45788" rIns="91574" bIns="457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7" y="4823039"/>
            <a:ext cx="5511800" cy="3946119"/>
          </a:xfrm>
          <a:prstGeom prst="rect">
            <a:avLst/>
          </a:prstGeom>
        </p:spPr>
        <p:txBody>
          <a:bodyPr vert="horz" lIns="91574" tIns="45788" rIns="91574" bIns="4578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519059"/>
            <a:ext cx="2985559" cy="502834"/>
          </a:xfrm>
          <a:prstGeom prst="rect">
            <a:avLst/>
          </a:prstGeom>
        </p:spPr>
        <p:txBody>
          <a:bodyPr vert="horz" lIns="91574" tIns="45788" rIns="91574" bIns="4578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603" y="9519059"/>
            <a:ext cx="2985559" cy="502834"/>
          </a:xfrm>
          <a:prstGeom prst="rect">
            <a:avLst/>
          </a:prstGeom>
        </p:spPr>
        <p:txBody>
          <a:bodyPr vert="horz" lIns="91574" tIns="45788" rIns="91574" bIns="45788" rtlCol="0" anchor="b"/>
          <a:lstStyle>
            <a:lvl1pPr algn="r">
              <a:defRPr sz="1100"/>
            </a:lvl1pPr>
          </a:lstStyle>
          <a:p>
            <a:fld id="{A3EA3EDC-D77A-45FA-8EE5-46B85B8DD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9724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A3EDC-D77A-45FA-8EE5-46B85B8DDC1D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64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DE32E3-37D4-4AA9-B124-D1990D3CE60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3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EA3EDC-D77A-45FA-8EE5-46B85B8DDC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6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fld id="{0FF9F53F-EEAA-41A7-A4A6-737CA53ABB1C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85300" y="6432550"/>
            <a:ext cx="2743200" cy="365125"/>
          </a:xfrm>
        </p:spPr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fld id="{6D870DAD-942A-4893-B94B-EA58CD99A0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DF75E-8F65-4993-B975-3272ABB055CA}" type="datetime1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9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B39A-AC9C-4A7E-A2E6-C693DE7A6E8A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06F9D-BAEB-407F-90CE-BCCA9BCBC0D6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44500" indent="-444500">
              <a:buClr>
                <a:srgbClr val="0000FF"/>
              </a:buClr>
              <a:buFont typeface="Wingdings" panose="05000000000000000000" pitchFamily="2" charset="2"/>
              <a:buChar char="l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 marL="901700" indent="-444500">
              <a:buClr>
                <a:srgbClr val="0000FF"/>
              </a:buClr>
              <a:buFont typeface="Wingdings" panose="05000000000000000000" pitchFamily="2" charset="2"/>
              <a:buChar char="n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2pPr>
            <a:lvl3pPr marL="1435100" indent="-520700">
              <a:buClr>
                <a:srgbClr val="0000FF"/>
              </a:buClr>
              <a:buFont typeface="Wingdings" panose="05000000000000000000" pitchFamily="2" charset="2"/>
              <a:buChar char="u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3pPr>
            <a:lvl4pPr marL="1701800" indent="-330200">
              <a:buClr>
                <a:srgbClr val="0000FF"/>
              </a:buClr>
              <a:buFont typeface="Wingdings" panose="05000000000000000000" pitchFamily="2" charset="2"/>
              <a:buChar char="w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4pPr>
            <a:lvl5pPr marL="1968500" indent="-266700">
              <a:buClr>
                <a:srgbClr val="0000FF"/>
              </a:buClr>
              <a:buFont typeface="David" panose="020E0502060401010101" pitchFamily="34" charset="-79"/>
              <a:buChar char="-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fld id="{DA301105-77CE-4FBF-AE85-B737722E8F33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47200" y="6419850"/>
            <a:ext cx="2743200" cy="365125"/>
          </a:xfrm>
        </p:spPr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fld id="{6D870DAD-942A-4893-B94B-EA58CD99A0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7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5071-A0FB-4D40-8E29-A27AE3336AC6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66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DB459-298F-43F8-A9A7-BEE008B7AE75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2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0000FF"/>
              </a:buClr>
              <a:buFont typeface="Wingdings" panose="05000000000000000000" pitchFamily="2" charset="2"/>
              <a:buChar char="l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 marL="800100" indent="-342900">
              <a:buClr>
                <a:srgbClr val="0000FF"/>
              </a:buClr>
              <a:buFont typeface="Wingdings" panose="05000000000000000000" pitchFamily="2" charset="2"/>
              <a:buChar char="n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2pPr>
            <a:lvl3pPr marL="1143000" indent="-228600">
              <a:buClr>
                <a:srgbClr val="0000FF"/>
              </a:buClr>
              <a:buFont typeface="Wingdings" panose="05000000000000000000" pitchFamily="2" charset="2"/>
              <a:buChar char="u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3pPr>
            <a:lvl4pPr marL="1600200" indent="-228600">
              <a:buClr>
                <a:srgbClr val="0000FF"/>
              </a:buClr>
              <a:buFont typeface="Wingdings" panose="05000000000000000000" pitchFamily="2" charset="2"/>
              <a:buChar char="w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4pPr>
            <a:lvl5pPr marL="2057400" indent="-228600">
              <a:buClr>
                <a:srgbClr val="0000FF"/>
              </a:buClr>
              <a:buFont typeface="David" panose="020E0502060401010101" pitchFamily="34" charset="-79"/>
              <a:buChar char="-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rgbClr val="0000FF"/>
              </a:buClr>
              <a:buFont typeface="Wingdings" panose="05000000000000000000" pitchFamily="2" charset="2"/>
              <a:buChar char="l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  <a:lvl2pPr marL="685800" indent="-228600">
              <a:buClr>
                <a:srgbClr val="0000FF"/>
              </a:buClr>
              <a:buFont typeface="Wingdings" panose="05000000000000000000" pitchFamily="2" charset="2"/>
              <a:buChar char="n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2pPr>
            <a:lvl3pPr marL="1143000" indent="-228600">
              <a:buClr>
                <a:srgbClr val="0000FF"/>
              </a:buClr>
              <a:buFont typeface="Wingdings" panose="05000000000000000000" pitchFamily="2" charset="2"/>
              <a:buChar char="u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3pPr>
            <a:lvl4pPr marL="1600200" indent="-228600">
              <a:buClr>
                <a:srgbClr val="0000FF"/>
              </a:buClr>
              <a:buFont typeface="Wingdings" panose="05000000000000000000" pitchFamily="2" charset="2"/>
              <a:buChar char="w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4pPr>
            <a:lvl5pPr marL="2057400" indent="-228600">
              <a:buClr>
                <a:srgbClr val="0000FF"/>
              </a:buClr>
              <a:buFont typeface="David" panose="020E0502060401010101" pitchFamily="34" charset="-79"/>
              <a:buChar char="-"/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fld id="{35AC9D93-796A-4EDE-A8EC-5FB981AF9368}" type="datetime1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59900" y="6407150"/>
            <a:ext cx="2743200" cy="365125"/>
          </a:xfrm>
        </p:spPr>
        <p:txBody>
          <a:bodyPr/>
          <a:lstStyle>
            <a:lvl1pPr>
              <a:defRPr baseline="0">
                <a:latin typeface="Gisha" panose="020B0502040204020203" pitchFamily="34" charset="-79"/>
                <a:cs typeface="Gisha" panose="020B0502040204020203" pitchFamily="34" charset="-79"/>
              </a:defRPr>
            </a:lvl1pPr>
          </a:lstStyle>
          <a:p>
            <a:fld id="{6D870DAD-942A-4893-B94B-EA58CD99A0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AB19B-BCA8-49B7-AA12-02C4929BB506}" type="datetime1">
              <a:rPr lang="en-US" smtClean="0"/>
              <a:t>6/27/2021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5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2CE1F-C72B-49A1-900A-A0340613EF82}" type="datetime1">
              <a:rPr lang="en-US" smtClean="0"/>
              <a:t>6/27/2021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9DA07-0917-4AF0-843B-484AE65C6CCC}" type="datetime1">
              <a:rPr lang="en-US" smtClean="0"/>
              <a:t>6/27/2021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26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4F43-3B03-48FC-BA21-07616B43FBC2}" type="datetime1">
              <a:rPr lang="en-US" smtClean="0"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9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B09FA-560A-4609-82B0-2397C04F8238}" type="datetime1">
              <a:rPr lang="en-US" smtClean="0"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70DAD-942A-4893-B94B-EA58CD99A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3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029542"/>
            <a:ext cx="12191999" cy="9699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he-IL" sz="5400" b="1" dirty="0">
                <a:solidFill>
                  <a:srgbClr val="0000FF"/>
                </a:solidFill>
              </a:rPr>
              <a:t/>
            </a:r>
            <a:br>
              <a:rPr lang="he-IL" sz="5400" b="1" dirty="0">
                <a:solidFill>
                  <a:srgbClr val="0000FF"/>
                </a:solidFill>
              </a:rPr>
            </a:br>
            <a:r>
              <a:rPr lang="he-IL" sz="5400" b="1" dirty="0" smtClean="0">
                <a:solidFill>
                  <a:srgbClr val="0000FF"/>
                </a:solidFill>
              </a:rPr>
              <a:t>המערכה </a:t>
            </a:r>
            <a:r>
              <a:rPr lang="he-IL" sz="5400" b="1" dirty="0">
                <a:solidFill>
                  <a:srgbClr val="0000FF"/>
                </a:solidFill>
              </a:rPr>
              <a:t>ברצועת הביטחון בלבנון:</a:t>
            </a:r>
            <a:br>
              <a:rPr lang="he-IL" sz="5400" b="1" dirty="0">
                <a:solidFill>
                  <a:srgbClr val="0000FF"/>
                </a:solidFill>
              </a:rPr>
            </a:br>
            <a:r>
              <a:rPr lang="he-IL" sz="5400" b="1" dirty="0">
                <a:solidFill>
                  <a:srgbClr val="0000FF"/>
                </a:solidFill>
              </a:rPr>
              <a:t> 30 בספטמבר 1982 עד 24 במאי 2000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2358" y="5392013"/>
            <a:ext cx="7202905" cy="1465987"/>
          </a:xfrm>
        </p:spPr>
        <p:txBody>
          <a:bodyPr>
            <a:normAutofit/>
          </a:bodyPr>
          <a:lstStyle/>
          <a:p>
            <a:r>
              <a:rPr lang="he-IL" sz="2800" b="1"/>
              <a:t>גרסה 1.01</a:t>
            </a:r>
            <a:endParaRPr lang="he-IL" sz="2000" dirty="0"/>
          </a:p>
          <a:p>
            <a:pPr rtl="1"/>
            <a:r>
              <a:rPr lang="he-IL" sz="2000" dirty="0"/>
              <a:t>העמותה להנצחת חללי חיל הקשר והתקשוב, </a:t>
            </a:r>
            <a:r>
              <a:rPr lang="he-IL" sz="2000" dirty="0" err="1"/>
              <a:t>התשפ"א</a:t>
            </a:r>
            <a:r>
              <a:rPr lang="he-IL" sz="2000" dirty="0"/>
              <a:t>–2021</a:t>
            </a:r>
            <a:endParaRPr lang="en-US" sz="2000" dirty="0"/>
          </a:p>
          <a:p>
            <a:pPr rtl="1"/>
            <a:r>
              <a:rPr lang="he-IL" sz="1600" dirty="0"/>
              <a:t>המצגת הוכנה בידי אל"ם בדימוס דניאל רוזן</a:t>
            </a:r>
            <a:endParaRPr lang="en-US" sz="1600" dirty="0"/>
          </a:p>
        </p:txBody>
      </p:sp>
      <p:sp>
        <p:nvSpPr>
          <p:cNvPr id="485" name="Slide Number Placeholder 484"/>
          <p:cNvSpPr>
            <a:spLocks noGrp="1"/>
          </p:cNvSpPr>
          <p:nvPr>
            <p:ph type="sldNum" sz="quarter" idx="12"/>
          </p:nvPr>
        </p:nvSpPr>
        <p:spPr>
          <a:xfrm>
            <a:off x="9385300" y="6432550"/>
            <a:ext cx="2743200" cy="365125"/>
          </a:xfrm>
        </p:spPr>
        <p:txBody>
          <a:bodyPr/>
          <a:lstStyle/>
          <a:p>
            <a:fld id="{6D870DAD-942A-4893-B94B-EA58CD99A0E2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0B6D71-0A3A-427B-95ED-D61BBC7009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2265" y="87792"/>
            <a:ext cx="2166323" cy="2166323"/>
          </a:xfrm>
          <a:prstGeom prst="rect">
            <a:avLst/>
          </a:prstGeom>
        </p:spPr>
      </p:pic>
      <p:pic>
        <p:nvPicPr>
          <p:cNvPr id="9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4D8A702-BC4E-4719-B4B6-ED10E55B65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96" y="87793"/>
            <a:ext cx="2580447" cy="216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99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אירועים מרכזיים (2)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01600" y="1347537"/>
            <a:ext cx="11988800" cy="5437438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b="1" dirty="0"/>
              <a:t>בשנת 1995 חדל צה"ל לראות הפעילות כבט"ש, והחל לראותה כלחימה לכל  דבר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שיפור מודיעין, הרחבת שת"פ עם חיל האוויר, הקמת יחידת אגוז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הישגים מוגבלים, אם כי חיזבאללה נדחק בהדרגה מעמדות בשטחים שולטים לעומק לבנון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הבנות 'דין וחשבון' נשחקו בהדרגה, והתגבר ירי רקטי על ישראל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כתגובה יצא צה"ל למבצע 'ענבי זעם</a:t>
            </a:r>
            <a:r>
              <a:rPr lang="he-IL" dirty="0"/>
              <a:t>' – פעילות משולבת רחבת היקף כנגד חיזבאללה ולבנון, אפריל 1996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אירוע כפר כנא – אש ארטילרית פגעה בשוגג בכ־100 אזרחים לבנונים שחיפשו מחסה במחנה או"ם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בתיווך ארה"ב הושג הסכם הבנות שהיה אמור למנוע פגיעה באזרחים לבנוניים וישראליים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רצועת הביטחון לא שקטה, והבנות 'ענבי זעם' קרסו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צד"ל נסוג ממובלעת </a:t>
            </a:r>
            <a:r>
              <a:rPr lang="he-IL" dirty="0" err="1"/>
              <a:t>ג'זין</a:t>
            </a:r>
            <a:r>
              <a:rPr lang="he-IL" dirty="0"/>
              <a:t>, יוני 1999</a:t>
            </a:r>
          </a:p>
        </p:txBody>
      </p:sp>
    </p:spTree>
    <p:extLst>
      <p:ext uri="{BB962C8B-B14F-4D97-AF65-F5344CB8AC3E}">
        <p14:creationId xmlns:p14="http://schemas.microsoft.com/office/powerpoint/2010/main" val="3289372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אירועים מרכזיים (3)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-101600" y="775914"/>
            <a:ext cx="12192000" cy="5726196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sz="3200" b="1" dirty="0"/>
              <a:t>כתגובה יצא צה"ל למבצע 'רפואה חליפית' – תקיפות מסיביות של חיל האוויר כנגד יעדי חיזבאללה ומטרות תשתית ברחבי לבנון, יוני 1999</a:t>
            </a:r>
          </a:p>
          <a:p>
            <a:pPr lvl="1" algn="r" rtl="1">
              <a:lnSpc>
                <a:spcPct val="100000"/>
              </a:lnSpc>
            </a:pPr>
            <a:r>
              <a:rPr lang="he-IL" sz="2800" dirty="0"/>
              <a:t>'מאזן הרתעה' בין חיזבאללה לצה"ל</a:t>
            </a:r>
          </a:p>
          <a:p>
            <a:pPr lvl="1" algn="r" rtl="1">
              <a:lnSpc>
                <a:spcPct val="100000"/>
              </a:lnSpc>
            </a:pPr>
            <a:r>
              <a:rPr lang="he-IL" sz="2800" dirty="0"/>
              <a:t>חיזבאללה עובר לטקטיקה של 'ירי מנגד' כלפי כוחותינו</a:t>
            </a:r>
          </a:p>
          <a:p>
            <a:pPr lvl="2" algn="r" rtl="1">
              <a:lnSpc>
                <a:spcPct val="100000"/>
              </a:lnSpc>
            </a:pPr>
            <a:r>
              <a:rPr lang="he-IL" sz="2400" dirty="0"/>
              <a:t>פצמ"רים, נ"ט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/>
              <a:t>כשלו שיחות </a:t>
            </a:r>
            <a:r>
              <a:rPr lang="he-IL" sz="3200" b="1"/>
              <a:t>עם סוריה </a:t>
            </a:r>
            <a:r>
              <a:rPr lang="he-IL" sz="3200" b="1" dirty="0"/>
              <a:t>להשגת הסדר מדיני שיאפשר פינוי צה"ל, תוך שמירה על ביטחון הצפון</a:t>
            </a:r>
          </a:p>
          <a:p>
            <a:pPr lvl="1" algn="r" rtl="1">
              <a:lnSpc>
                <a:spcPct val="100000"/>
              </a:lnSpc>
            </a:pPr>
            <a:r>
              <a:rPr lang="he-IL" sz="2800" dirty="0"/>
              <a:t>בעקבות ירי על ישראל יצא צה"ל למבצע </a:t>
            </a:r>
            <a:r>
              <a:rPr lang="he-IL" sz="2800" b="1" dirty="0"/>
              <a:t>'לפיד איתן</a:t>
            </a:r>
            <a:r>
              <a:rPr lang="he-IL" sz="2800" dirty="0"/>
              <a:t>' – תקיפות חיל אוויר על מפקדות חיזבאללה ויעדי תשתית לבנוניים, פברואר 2000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/>
              <a:t>הממשלה החליטה על נסיגה מרצועת הביטחון באופן חד־צדדי –מרץ 2000</a:t>
            </a:r>
          </a:p>
        </p:txBody>
      </p:sp>
    </p:spTree>
    <p:extLst>
      <p:ext uri="{BB962C8B-B14F-4D97-AF65-F5344CB8AC3E}">
        <p14:creationId xmlns:p14="http://schemas.microsoft.com/office/powerpoint/2010/main" val="1457555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3025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אירועים מרכזיים (4)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-101600" y="1131804"/>
            <a:ext cx="12192000" cy="5726196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sz="3200" b="1" dirty="0"/>
              <a:t>שרשרת אירועים הביאה להקדמת נסיגת צה"ל: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פגיעה בשוגג ב־14 אזרחים לבנוניים</a:t>
            </a:r>
            <a:r>
              <a:rPr lang="en-US" sz="2800" dirty="0"/>
              <a:t> </a:t>
            </a:r>
            <a:r>
              <a:rPr lang="he-IL" sz="2800" dirty="0"/>
              <a:t>ב־3 במאי 2000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ירי רקטות על אצבע הגליל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תקיפות חיל האוויר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ירי רקטות על הגליל המערבי וקריית שמונה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/>
              <a:t>צה"ל פינה את רצועת הביטחון בליל 22־23 במאי 2000: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מהלך טקטי מפתיע ומהיר, בלילה אחד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מוצבי צה"ל פוצצו בליל הפינוי</a:t>
            </a:r>
          </a:p>
          <a:p>
            <a:pPr lvl="2" algn="r" rtl="1">
              <a:lnSpc>
                <a:spcPct val="100000"/>
              </a:lnSpc>
              <a:spcBef>
                <a:spcPts val="0"/>
              </a:spcBef>
            </a:pPr>
            <a:r>
              <a:rPr lang="he-IL" sz="2400" dirty="0"/>
              <a:t>ריחן, </a:t>
            </a:r>
            <a:r>
              <a:rPr lang="he-IL" sz="2400" dirty="0" err="1"/>
              <a:t>עישייה</a:t>
            </a:r>
            <a:r>
              <a:rPr lang="he-IL" sz="2400" dirty="0"/>
              <a:t>, שריפה, שני, דלעת, </a:t>
            </a:r>
            <a:r>
              <a:rPr lang="he-IL" sz="2400" dirty="0" err="1"/>
              <a:t>בופור</a:t>
            </a:r>
            <a:r>
              <a:rPr lang="he-IL" sz="2400" dirty="0"/>
              <a:t>, גלגלית, כרכום</a:t>
            </a:r>
            <a:endParaRPr lang="en-US" sz="2400" dirty="0"/>
          </a:p>
          <a:p>
            <a:pPr lvl="3" algn="r" rtl="1">
              <a:lnSpc>
                <a:spcPct val="100000"/>
              </a:lnSpc>
              <a:spcBef>
                <a:spcPts val="0"/>
              </a:spcBef>
            </a:pPr>
            <a:r>
              <a:rPr lang="he-IL" sz="2200" dirty="0" err="1"/>
              <a:t>חצביא</a:t>
            </a:r>
            <a:r>
              <a:rPr lang="he-IL" sz="2200" dirty="0"/>
              <a:t>, </a:t>
            </a:r>
            <a:r>
              <a:rPr lang="he-IL" sz="2200" dirty="0" err="1"/>
              <a:t>מרג</a:t>
            </a:r>
            <a:r>
              <a:rPr lang="he-IL" sz="2200" dirty="0"/>
              <a:t>' עיון ובינת </a:t>
            </a:r>
            <a:r>
              <a:rPr lang="he-IL" sz="2200" dirty="0" err="1"/>
              <a:t>ג'בייל</a:t>
            </a:r>
            <a:r>
              <a:rPr lang="he-IL" sz="2200" dirty="0"/>
              <a:t> לא פוצצו, כדי לא לפגוע באוכלוסייה לבנונית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sz="2800" dirty="0"/>
              <a:t>צד"ל 'התפוגג'. נשקו וציודו נפלו בידי חיזבאללה</a:t>
            </a:r>
          </a:p>
          <a:p>
            <a:pPr lvl="2" algn="r" rtl="1">
              <a:lnSpc>
                <a:spcPct val="100000"/>
              </a:lnSpc>
              <a:spcBef>
                <a:spcPts val="0"/>
              </a:spcBef>
            </a:pPr>
            <a:r>
              <a:rPr lang="he-IL" sz="2400" dirty="0"/>
              <a:t>עשרה מוצבי צד"ל הושמדו בתקיפה אווירית</a:t>
            </a:r>
          </a:p>
          <a:p>
            <a:pPr lvl="2" algn="r" rtl="1">
              <a:lnSpc>
                <a:spcPct val="100000"/>
              </a:lnSpc>
              <a:spcBef>
                <a:spcPts val="0"/>
              </a:spcBef>
            </a:pPr>
            <a:r>
              <a:rPr lang="he-IL" sz="2400" dirty="0"/>
              <a:t>כ־6,000 לוחמי צד"ל ובני משפחותיהם מצאו מקלט בישראל</a:t>
            </a:r>
          </a:p>
          <a:p>
            <a:pPr lvl="1" algn="r" rtl="1">
              <a:lnSpc>
                <a:spcPct val="100000"/>
              </a:lnSpc>
            </a:pP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776797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104">
            <a:extLst>
              <a:ext uri="{FF2B5EF4-FFF2-40B4-BE49-F238E27FC236}">
                <a16:creationId xmlns:a16="http://schemas.microsoft.com/office/drawing/2014/main" id="{F1A74FC0-552C-49A5-8ED0-CEFB7E82BF5F}"/>
              </a:ext>
            </a:extLst>
          </p:cNvPr>
          <p:cNvSpPr/>
          <p:nvPr/>
        </p:nvSpPr>
        <p:spPr>
          <a:xfrm>
            <a:off x="-434495" y="0"/>
            <a:ext cx="1805654" cy="6858000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74E2BD3-68CE-488A-A84C-1586246FA5AC}"/>
              </a:ext>
            </a:extLst>
          </p:cNvPr>
          <p:cNvSpPr/>
          <p:nvPr/>
        </p:nvSpPr>
        <p:spPr>
          <a:xfrm>
            <a:off x="1369899" y="0"/>
            <a:ext cx="1805654" cy="6858000"/>
          </a:xfrm>
          <a:prstGeom prst="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2F40D177-3B59-49F3-9A78-DA1C7B8A40B0}"/>
              </a:ext>
            </a:extLst>
          </p:cNvPr>
          <p:cNvSpPr/>
          <p:nvPr/>
        </p:nvSpPr>
        <p:spPr>
          <a:xfrm>
            <a:off x="3174293" y="0"/>
            <a:ext cx="1688508" cy="685800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4698DC2-DDBD-4650-8C43-0E24E073DE05}"/>
              </a:ext>
            </a:extLst>
          </p:cNvPr>
          <p:cNvSpPr/>
          <p:nvPr/>
        </p:nvSpPr>
        <p:spPr>
          <a:xfrm>
            <a:off x="4861541" y="0"/>
            <a:ext cx="2211653" cy="68580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F70983A-2982-4696-B34A-3E6047EFC783}"/>
              </a:ext>
            </a:extLst>
          </p:cNvPr>
          <p:cNvSpPr/>
          <p:nvPr/>
        </p:nvSpPr>
        <p:spPr>
          <a:xfrm>
            <a:off x="7083567" y="0"/>
            <a:ext cx="2637895" cy="6858000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1393D9E3-A0D0-4100-A9D2-3B83AD03F2F5}"/>
              </a:ext>
            </a:extLst>
          </p:cNvPr>
          <p:cNvSpPr/>
          <p:nvPr/>
        </p:nvSpPr>
        <p:spPr>
          <a:xfrm flipV="1">
            <a:off x="1986687" y="5420987"/>
            <a:ext cx="600891" cy="539441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195A6B7-4E47-4B43-97B8-0D479D8C967D}"/>
              </a:ext>
            </a:extLst>
          </p:cNvPr>
          <p:cNvGrpSpPr/>
          <p:nvPr/>
        </p:nvGrpSpPr>
        <p:grpSpPr>
          <a:xfrm>
            <a:off x="444996" y="4935859"/>
            <a:ext cx="11329936" cy="512945"/>
            <a:chOff x="444996" y="4543982"/>
            <a:chExt cx="11329936" cy="51294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2E1624-72FF-42D7-980D-DD47E848D081}"/>
                </a:ext>
              </a:extLst>
            </p:cNvPr>
            <p:cNvSpPr txBox="1"/>
            <p:nvPr/>
          </p:nvSpPr>
          <p:spPr>
            <a:xfrm>
              <a:off x="11154342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1982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1DD4406-8E4E-4104-8619-39B631E59C95}"/>
                </a:ext>
              </a:extLst>
            </p:cNvPr>
            <p:cNvSpPr txBox="1"/>
            <p:nvPr/>
          </p:nvSpPr>
          <p:spPr>
            <a:xfrm>
              <a:off x="10565365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1983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E840CD5-49FC-4F6B-910D-591E44860974}"/>
                </a:ext>
              </a:extLst>
            </p:cNvPr>
            <p:cNvSpPr txBox="1"/>
            <p:nvPr/>
          </p:nvSpPr>
          <p:spPr>
            <a:xfrm>
              <a:off x="9976393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1984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DB9961-34E3-4FC6-A79A-782203E4C525}"/>
                </a:ext>
              </a:extLst>
            </p:cNvPr>
            <p:cNvSpPr txBox="1"/>
            <p:nvPr/>
          </p:nvSpPr>
          <p:spPr>
            <a:xfrm>
              <a:off x="9387421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1985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7E7F137-08DD-4F3E-A817-0BBCB3FF328C}"/>
                </a:ext>
              </a:extLst>
            </p:cNvPr>
            <p:cNvSpPr txBox="1"/>
            <p:nvPr/>
          </p:nvSpPr>
          <p:spPr>
            <a:xfrm>
              <a:off x="8798449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1986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3941ABC-FDE7-4A7C-AB0D-8143259AFA92}"/>
                </a:ext>
              </a:extLst>
            </p:cNvPr>
            <p:cNvSpPr txBox="1"/>
            <p:nvPr/>
          </p:nvSpPr>
          <p:spPr>
            <a:xfrm>
              <a:off x="8209477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1987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F83B2F9-D579-4DA0-A587-0C26DE1D702E}"/>
                </a:ext>
              </a:extLst>
            </p:cNvPr>
            <p:cNvSpPr txBox="1"/>
            <p:nvPr/>
          </p:nvSpPr>
          <p:spPr>
            <a:xfrm>
              <a:off x="7620505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1988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0D0201B-3769-4748-BD86-7242ADC2181C}"/>
                </a:ext>
              </a:extLst>
            </p:cNvPr>
            <p:cNvSpPr txBox="1"/>
            <p:nvPr/>
          </p:nvSpPr>
          <p:spPr>
            <a:xfrm>
              <a:off x="7031533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1989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0D0CD87-B290-416E-AF61-FCD376DAED90}"/>
                </a:ext>
              </a:extLst>
            </p:cNvPr>
            <p:cNvSpPr txBox="1"/>
            <p:nvPr/>
          </p:nvSpPr>
          <p:spPr>
            <a:xfrm>
              <a:off x="6442561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1990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6699338-66ED-4302-AFC1-2A831F4B3FBF}"/>
                </a:ext>
              </a:extLst>
            </p:cNvPr>
            <p:cNvSpPr txBox="1"/>
            <p:nvPr/>
          </p:nvSpPr>
          <p:spPr>
            <a:xfrm>
              <a:off x="5853589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1991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A978290-D2BF-4233-89E6-DB7D02D80F30}"/>
                </a:ext>
              </a:extLst>
            </p:cNvPr>
            <p:cNvSpPr txBox="1"/>
            <p:nvPr/>
          </p:nvSpPr>
          <p:spPr>
            <a:xfrm>
              <a:off x="5264617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1992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442E31F-806C-413D-A9C8-80FDB20B8201}"/>
                </a:ext>
              </a:extLst>
            </p:cNvPr>
            <p:cNvSpPr txBox="1"/>
            <p:nvPr/>
          </p:nvSpPr>
          <p:spPr>
            <a:xfrm>
              <a:off x="4675645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1993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0BBE6FA-A989-4B8C-88A1-7B966BDD9EF4}"/>
                </a:ext>
              </a:extLst>
            </p:cNvPr>
            <p:cNvSpPr txBox="1"/>
            <p:nvPr/>
          </p:nvSpPr>
          <p:spPr>
            <a:xfrm>
              <a:off x="4086673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1995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55475CC-1D7A-4828-93B0-BF73FFE53940}"/>
                </a:ext>
              </a:extLst>
            </p:cNvPr>
            <p:cNvSpPr txBox="1"/>
            <p:nvPr/>
          </p:nvSpPr>
          <p:spPr>
            <a:xfrm>
              <a:off x="3497701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1995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D2FCAF6-0501-4FBE-B5F5-50606AE47B8D}"/>
                </a:ext>
              </a:extLst>
            </p:cNvPr>
            <p:cNvSpPr txBox="1"/>
            <p:nvPr/>
          </p:nvSpPr>
          <p:spPr>
            <a:xfrm>
              <a:off x="2908729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1996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D20785-E623-42F0-B40F-AC73F46070D7}"/>
                </a:ext>
              </a:extLst>
            </p:cNvPr>
            <p:cNvSpPr txBox="1"/>
            <p:nvPr/>
          </p:nvSpPr>
          <p:spPr>
            <a:xfrm>
              <a:off x="2319757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1997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963CB6E-E24D-463B-847F-11D0CB83A052}"/>
                </a:ext>
              </a:extLst>
            </p:cNvPr>
            <p:cNvSpPr txBox="1"/>
            <p:nvPr/>
          </p:nvSpPr>
          <p:spPr>
            <a:xfrm>
              <a:off x="1730785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1998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63EB5C0-8890-40CD-91AA-57179AD4455C}"/>
                </a:ext>
              </a:extLst>
            </p:cNvPr>
            <p:cNvSpPr txBox="1"/>
            <p:nvPr/>
          </p:nvSpPr>
          <p:spPr>
            <a:xfrm>
              <a:off x="1141813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1999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DFD92FE-764C-461B-B242-1FF015FCD16D}"/>
                </a:ext>
              </a:extLst>
            </p:cNvPr>
            <p:cNvSpPr txBox="1"/>
            <p:nvPr/>
          </p:nvSpPr>
          <p:spPr>
            <a:xfrm>
              <a:off x="552841" y="4749150"/>
              <a:ext cx="50526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e-IL" sz="1400" dirty="0">
                  <a:latin typeface="David" panose="020E0502060401010101" pitchFamily="34" charset="-79"/>
                  <a:cs typeface="David" panose="020E0502060401010101" pitchFamily="34" charset="-79"/>
                </a:rPr>
                <a:t>2000</a:t>
              </a:r>
              <a:endParaRPr lang="en-US" sz="1400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A8AA787-3768-4358-8B1F-B9B4403B8FED}"/>
                </a:ext>
              </a:extLst>
            </p:cNvPr>
            <p:cNvGrpSpPr/>
            <p:nvPr/>
          </p:nvGrpSpPr>
          <p:grpSpPr>
            <a:xfrm>
              <a:off x="444996" y="4543982"/>
              <a:ext cx="11329936" cy="281652"/>
              <a:chOff x="444996" y="4543982"/>
              <a:chExt cx="11329936" cy="281652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09B575E0-340C-483D-A27A-08D11317B5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4996" y="4684808"/>
                <a:ext cx="1132993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682EC5C9-55F2-4A9D-A068-2D11B771F064}"/>
                  </a:ext>
                </a:extLst>
              </p:cNvPr>
              <p:cNvGrpSpPr/>
              <p:nvPr/>
            </p:nvGrpSpPr>
            <p:grpSpPr>
              <a:xfrm>
                <a:off x="513651" y="4543982"/>
                <a:ext cx="11192627" cy="281652"/>
                <a:chOff x="534509" y="4543982"/>
                <a:chExt cx="11192627" cy="281652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4F3E3CBE-EDFF-4DF1-B1DA-763D95ADAD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658111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35BF7141-270A-45F6-A59E-09BAC64F76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247197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6BF67B39-71BA-4175-8792-0191BFE49F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36283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01A0B6EF-D75D-4050-88C0-A6E4479D69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25369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03BD6A70-4751-4957-8F9D-FB30ACB249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14455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7040357-F008-4ECB-8425-C6629063B3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603541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20A27A03-EA22-45E5-A169-FBF3A527AD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192627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ABF1BD31-7D91-43B6-B409-FB328BC475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781713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971CC874-CBD4-4091-9FA9-2F4D5488F1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70799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E3AC3090-E1DF-4ECA-9B7C-759D893DAB7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959885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7845DEE9-2D7D-47B9-B342-DF66DBD74F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548971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4923D551-256E-47F4-BEE4-C9B80468A9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138057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898542D0-328D-4778-860D-588AC562C8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727135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6C5E14D0-E6D9-4239-9F5A-9689E90272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069025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6BE417C7-D4F8-4EC8-A009-CD7A222CF2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479939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6DB9B84A-C909-424E-BE6F-E5DDB6F34F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890853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8159300A-ED0E-437B-A1BF-D40D486539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01767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CDA22617-9575-4872-B392-7784CC89EF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12681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24605F19-969B-4D11-982D-4A0BDBF50D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23595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1BD70247-1009-483C-9545-F4366BB5AE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4509" y="4543982"/>
                  <a:ext cx="1" cy="28165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638C841D-F2A3-4AEF-8D79-F55D17E75E51}"/>
              </a:ext>
            </a:extLst>
          </p:cNvPr>
          <p:cNvSpPr/>
          <p:nvPr/>
        </p:nvSpPr>
        <p:spPr>
          <a:xfrm>
            <a:off x="774354" y="2386140"/>
            <a:ext cx="600891" cy="2690545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F6C4AC3A-11EB-4075-BEF4-F5EB0B34E393}"/>
              </a:ext>
            </a:extLst>
          </p:cNvPr>
          <p:cNvSpPr/>
          <p:nvPr/>
        </p:nvSpPr>
        <p:spPr>
          <a:xfrm>
            <a:off x="219334" y="1985248"/>
            <a:ext cx="2127167" cy="864304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49BEC02-05CF-40BC-8D04-C119F3B573F4}"/>
              </a:ext>
            </a:extLst>
          </p:cNvPr>
          <p:cNvSpPr txBox="1"/>
          <p:nvPr/>
        </p:nvSpPr>
        <p:spPr>
          <a:xfrm>
            <a:off x="219319" y="2018554"/>
            <a:ext cx="2127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25 מאי 2000: פינוי רצועת הביטחון והתייצבות צה"ל בגבול </a:t>
            </a:r>
            <a:r>
              <a:rPr lang="he-IL" sz="1600" dirty="0" err="1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הבין־לאומי</a:t>
            </a:r>
            <a:endParaRPr lang="en-US" sz="1600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210EC136-51B2-46B0-A353-D2B75812FE8A}"/>
              </a:ext>
            </a:extLst>
          </p:cNvPr>
          <p:cNvSpPr/>
          <p:nvPr/>
        </p:nvSpPr>
        <p:spPr>
          <a:xfrm>
            <a:off x="1011804" y="3378919"/>
            <a:ext cx="600891" cy="1690714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B37C8900-852D-4667-BC95-9850A934610C}"/>
              </a:ext>
            </a:extLst>
          </p:cNvPr>
          <p:cNvSpPr/>
          <p:nvPr/>
        </p:nvSpPr>
        <p:spPr>
          <a:xfrm>
            <a:off x="1177762" y="3032323"/>
            <a:ext cx="13584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3F1364-18C7-4A1C-BFC7-EC0EB60D57FE}"/>
              </a:ext>
            </a:extLst>
          </p:cNvPr>
          <p:cNvSpPr txBox="1"/>
          <p:nvPr/>
        </p:nvSpPr>
        <p:spPr>
          <a:xfrm>
            <a:off x="1038379" y="3046682"/>
            <a:ext cx="14712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8–9 </a:t>
            </a:r>
            <a:r>
              <a:rPr lang="he-IL" sz="1600" dirty="0" err="1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פבר</a:t>
            </a:r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' 2000: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לפיד איתן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1D0B7D1D-80DD-41ED-82CB-3B1A9304851C}"/>
              </a:ext>
            </a:extLst>
          </p:cNvPr>
          <p:cNvSpPr/>
          <p:nvPr/>
        </p:nvSpPr>
        <p:spPr>
          <a:xfrm>
            <a:off x="1417297" y="4022948"/>
            <a:ext cx="600891" cy="1053737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D2657F79-8F21-4063-9C81-F7A19539AE45}"/>
              </a:ext>
            </a:extLst>
          </p:cNvPr>
          <p:cNvSpPr/>
          <p:nvPr/>
        </p:nvSpPr>
        <p:spPr>
          <a:xfrm>
            <a:off x="1584608" y="3759213"/>
            <a:ext cx="13584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71A4814-9661-460D-9291-D3942EB7CCA4}"/>
              </a:ext>
            </a:extLst>
          </p:cNvPr>
          <p:cNvSpPr txBox="1"/>
          <p:nvPr/>
        </p:nvSpPr>
        <p:spPr>
          <a:xfrm>
            <a:off x="1401820" y="3759563"/>
            <a:ext cx="157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24–25 יוני 1999: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רפואה חליפית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CA88D93B-B02F-42C1-93CE-C4C3EF453C59}"/>
              </a:ext>
            </a:extLst>
          </p:cNvPr>
          <p:cNvSpPr/>
          <p:nvPr/>
        </p:nvSpPr>
        <p:spPr>
          <a:xfrm>
            <a:off x="7935678" y="4027295"/>
            <a:ext cx="600891" cy="1053737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341D584-68EE-41C7-8639-B5C40E79E1BD}"/>
              </a:ext>
            </a:extLst>
          </p:cNvPr>
          <p:cNvSpPr/>
          <p:nvPr/>
        </p:nvSpPr>
        <p:spPr>
          <a:xfrm>
            <a:off x="8102989" y="3763560"/>
            <a:ext cx="13584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D24C987-6BF1-46BA-911B-A75F0958735F}"/>
              </a:ext>
            </a:extLst>
          </p:cNvPr>
          <p:cNvSpPr txBox="1"/>
          <p:nvPr/>
        </p:nvSpPr>
        <p:spPr>
          <a:xfrm>
            <a:off x="7873138" y="3724025"/>
            <a:ext cx="157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2–4 במאי 1988: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חוק וסדר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5F7B0322-D28F-4128-8809-59105F7A6422}"/>
              </a:ext>
            </a:extLst>
          </p:cNvPr>
          <p:cNvSpPr/>
          <p:nvPr/>
        </p:nvSpPr>
        <p:spPr>
          <a:xfrm>
            <a:off x="7625991" y="3374557"/>
            <a:ext cx="600891" cy="1690714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760341D0-9D35-4BD3-87A7-B1C439FF38ED}"/>
              </a:ext>
            </a:extLst>
          </p:cNvPr>
          <p:cNvSpPr/>
          <p:nvPr/>
        </p:nvSpPr>
        <p:spPr>
          <a:xfrm>
            <a:off x="7791949" y="3027961"/>
            <a:ext cx="13584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AEBF00E-0438-4BDC-A2C9-544F71551B65}"/>
              </a:ext>
            </a:extLst>
          </p:cNvPr>
          <p:cNvSpPr txBox="1"/>
          <p:nvPr/>
        </p:nvSpPr>
        <p:spPr>
          <a:xfrm>
            <a:off x="7533076" y="3016645"/>
            <a:ext cx="157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8–9 דצמ' 1988: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כחול וחום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B6474F8-C171-4507-BBBD-01B4EB9C9A4D}"/>
              </a:ext>
            </a:extLst>
          </p:cNvPr>
          <p:cNvSpPr/>
          <p:nvPr/>
        </p:nvSpPr>
        <p:spPr>
          <a:xfrm flipH="1">
            <a:off x="9052592" y="2565069"/>
            <a:ext cx="600891" cy="2511616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C4E3D6EF-E745-4210-B45D-10A94E705405}"/>
              </a:ext>
            </a:extLst>
          </p:cNvPr>
          <p:cNvSpPr/>
          <p:nvPr/>
        </p:nvSpPr>
        <p:spPr>
          <a:xfrm>
            <a:off x="7623323" y="2255588"/>
            <a:ext cx="1891816" cy="589612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6113BC4-F5E8-44DA-B2D1-6FC4EF8EB3E5}"/>
              </a:ext>
            </a:extLst>
          </p:cNvPr>
          <p:cNvSpPr txBox="1"/>
          <p:nvPr/>
        </p:nvSpPr>
        <p:spPr>
          <a:xfrm>
            <a:off x="7451966" y="2269888"/>
            <a:ext cx="2064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10 יוני 1985: היערכות צה"ל ברצועת הביטחון</a:t>
            </a:r>
            <a:endParaRPr lang="en-US" sz="1600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6FB61C4-0C34-4806-A03A-970FA33BFE0D}"/>
              </a:ext>
            </a:extLst>
          </p:cNvPr>
          <p:cNvSpPr/>
          <p:nvPr/>
        </p:nvSpPr>
        <p:spPr>
          <a:xfrm flipH="1">
            <a:off x="10075846" y="1828791"/>
            <a:ext cx="600891" cy="3252241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854B9B58-6368-4966-A2CF-DA6536D7490D}"/>
              </a:ext>
            </a:extLst>
          </p:cNvPr>
          <p:cNvSpPr/>
          <p:nvPr/>
        </p:nvSpPr>
        <p:spPr>
          <a:xfrm>
            <a:off x="8605938" y="1510997"/>
            <a:ext cx="1891816" cy="589612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848B26A-4C77-42D2-9E17-98C6E80BE6A8}"/>
              </a:ext>
            </a:extLst>
          </p:cNvPr>
          <p:cNvSpPr txBox="1"/>
          <p:nvPr/>
        </p:nvSpPr>
        <p:spPr>
          <a:xfrm>
            <a:off x="8450124" y="1518007"/>
            <a:ext cx="2064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10 ספט' 1983: היערכות צה"ל בקו נהר </a:t>
            </a:r>
            <a:r>
              <a:rPr lang="he-IL" sz="1600" dirty="0" err="1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האוואלי</a:t>
            </a:r>
            <a:endParaRPr lang="en-US" sz="1600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FFDB1335-C4C6-4981-8E79-3C4973EA8C0A}"/>
              </a:ext>
            </a:extLst>
          </p:cNvPr>
          <p:cNvSpPr/>
          <p:nvPr/>
        </p:nvSpPr>
        <p:spPr>
          <a:xfrm flipH="1">
            <a:off x="10646525" y="1105991"/>
            <a:ext cx="600891" cy="3952054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B46D1336-27A6-4DA2-88C7-D4028D1AA836}"/>
              </a:ext>
            </a:extLst>
          </p:cNvPr>
          <p:cNvSpPr/>
          <p:nvPr/>
        </p:nvSpPr>
        <p:spPr>
          <a:xfrm>
            <a:off x="10180326" y="525494"/>
            <a:ext cx="1823414" cy="864304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D21397-995C-4ED4-9753-8E8E8D5A0C05}"/>
              </a:ext>
            </a:extLst>
          </p:cNvPr>
          <p:cNvSpPr txBox="1"/>
          <p:nvPr/>
        </p:nvSpPr>
        <p:spPr>
          <a:xfrm>
            <a:off x="9939027" y="534363"/>
            <a:ext cx="20647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30 ספט' 1982: נסיגת צה"ל ממערב ביירות והתייצבות בהרי </a:t>
            </a:r>
            <a:r>
              <a:rPr lang="he-IL" sz="1600" dirty="0" err="1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השוף</a:t>
            </a:r>
            <a:endParaRPr lang="en-US" sz="1600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28E1EED5-262E-4A32-B285-741DF4D8AC45}"/>
              </a:ext>
            </a:extLst>
          </p:cNvPr>
          <p:cNvSpPr/>
          <p:nvPr/>
        </p:nvSpPr>
        <p:spPr>
          <a:xfrm>
            <a:off x="5693222" y="4031642"/>
            <a:ext cx="600891" cy="1053737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B6B1452B-C28F-4A50-9D18-F867CFD555B0}"/>
              </a:ext>
            </a:extLst>
          </p:cNvPr>
          <p:cNvSpPr/>
          <p:nvPr/>
        </p:nvSpPr>
        <p:spPr>
          <a:xfrm>
            <a:off x="5860533" y="3767907"/>
            <a:ext cx="13584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1DD514F-12C0-4680-A378-0616D31B8A26}"/>
              </a:ext>
            </a:extLst>
          </p:cNvPr>
          <p:cNvSpPr txBox="1"/>
          <p:nvPr/>
        </p:nvSpPr>
        <p:spPr>
          <a:xfrm>
            <a:off x="5812206" y="3748992"/>
            <a:ext cx="1320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16 </a:t>
            </a:r>
            <a:r>
              <a:rPr lang="he-IL" sz="1600" dirty="0" err="1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פבר</a:t>
            </a:r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' 1992: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חיסול </a:t>
            </a:r>
            <a:r>
              <a:rPr lang="he-IL" sz="1600" b="1" dirty="0" err="1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מוסאווי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4C326556-1DAE-43C7-AE66-EAB5FAECBEF2}"/>
              </a:ext>
            </a:extLst>
          </p:cNvPr>
          <p:cNvSpPr/>
          <p:nvPr/>
        </p:nvSpPr>
        <p:spPr>
          <a:xfrm>
            <a:off x="4904554" y="3378907"/>
            <a:ext cx="600891" cy="1690714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4313D925-7C60-45BC-9191-B28E75DC05AE}"/>
              </a:ext>
            </a:extLst>
          </p:cNvPr>
          <p:cNvSpPr/>
          <p:nvPr/>
        </p:nvSpPr>
        <p:spPr>
          <a:xfrm>
            <a:off x="5070512" y="3032311"/>
            <a:ext cx="13584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143840B-FE6C-43AD-BFE8-C3FD037C619B}"/>
              </a:ext>
            </a:extLst>
          </p:cNvPr>
          <p:cNvSpPr txBox="1"/>
          <p:nvPr/>
        </p:nvSpPr>
        <p:spPr>
          <a:xfrm>
            <a:off x="4893366" y="3016645"/>
            <a:ext cx="157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25–31 יולי 1993: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דין וחשבון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F89A54DC-887D-40E7-97F3-A0469067BD91}"/>
              </a:ext>
            </a:extLst>
          </p:cNvPr>
          <p:cNvSpPr/>
          <p:nvPr/>
        </p:nvSpPr>
        <p:spPr>
          <a:xfrm>
            <a:off x="3236856" y="3374549"/>
            <a:ext cx="600891" cy="1690714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68E4957D-9D48-493A-B303-5084CCEB7778}"/>
              </a:ext>
            </a:extLst>
          </p:cNvPr>
          <p:cNvSpPr/>
          <p:nvPr/>
        </p:nvSpPr>
        <p:spPr>
          <a:xfrm>
            <a:off x="3335334" y="3027953"/>
            <a:ext cx="145835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EC83572-84A4-413B-92D2-07FABBE457CE}"/>
              </a:ext>
            </a:extLst>
          </p:cNvPr>
          <p:cNvSpPr txBox="1"/>
          <p:nvPr/>
        </p:nvSpPr>
        <p:spPr>
          <a:xfrm>
            <a:off x="3236856" y="3036364"/>
            <a:ext cx="1574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11–27 אפר' 1996: </a:t>
            </a:r>
            <a:r>
              <a:rPr lang="he-IL" sz="1600" b="1" dirty="0">
                <a:solidFill>
                  <a:srgbClr val="0000FF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ענבי זעם</a:t>
            </a:r>
            <a:endParaRPr lang="en-US" sz="1600" b="1" dirty="0">
              <a:solidFill>
                <a:srgbClr val="0000FF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id="{408FACDE-219C-46B4-8BA4-792759BD6CC8}"/>
              </a:ext>
            </a:extLst>
          </p:cNvPr>
          <p:cNvSpPr/>
          <p:nvPr/>
        </p:nvSpPr>
        <p:spPr>
          <a:xfrm flipV="1">
            <a:off x="8204621" y="5381804"/>
            <a:ext cx="600891" cy="726870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8A20D065-769D-4D1B-A02D-6328B1357B60}"/>
              </a:ext>
            </a:extLst>
          </p:cNvPr>
          <p:cNvSpPr/>
          <p:nvPr/>
        </p:nvSpPr>
        <p:spPr>
          <a:xfrm>
            <a:off x="7643896" y="5557653"/>
            <a:ext cx="11635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6046CB2B-8BD2-4CB5-A160-D0BFB6DDAF6D}"/>
              </a:ext>
            </a:extLst>
          </p:cNvPr>
          <p:cNvSpPr txBox="1"/>
          <p:nvPr/>
        </p:nvSpPr>
        <p:spPr>
          <a:xfrm>
            <a:off x="7376735" y="5518118"/>
            <a:ext cx="1416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9 דצמ' 1987: </a:t>
            </a:r>
            <a:r>
              <a:rPr lang="he-IL" sz="16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אינתיפאדה</a:t>
            </a:r>
            <a:endParaRPr lang="en-US" sz="1600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9B1EBE68-54CA-49D2-84BF-0BBB3001CEEB}"/>
              </a:ext>
            </a:extLst>
          </p:cNvPr>
          <p:cNvSpPr/>
          <p:nvPr/>
        </p:nvSpPr>
        <p:spPr>
          <a:xfrm flipV="1">
            <a:off x="5629923" y="5381804"/>
            <a:ext cx="600891" cy="726870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: Shape 92">
            <a:extLst>
              <a:ext uri="{FF2B5EF4-FFF2-40B4-BE49-F238E27FC236}">
                <a16:creationId xmlns:a16="http://schemas.microsoft.com/office/drawing/2014/main" id="{FF807B26-BB1C-4869-8ABD-8693EC91D03A}"/>
              </a:ext>
            </a:extLst>
          </p:cNvPr>
          <p:cNvSpPr/>
          <p:nvPr/>
        </p:nvSpPr>
        <p:spPr>
          <a:xfrm flipH="1" flipV="1">
            <a:off x="5963894" y="5381804"/>
            <a:ext cx="600891" cy="726870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25FED4BD-B5EA-4D0A-9E11-39B898EB9218}"/>
              </a:ext>
            </a:extLst>
          </p:cNvPr>
          <p:cNvSpPr/>
          <p:nvPr/>
        </p:nvSpPr>
        <p:spPr>
          <a:xfrm>
            <a:off x="5381897" y="5570714"/>
            <a:ext cx="1378416" cy="752486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7CBB0B1-6D20-45A5-B1C7-3A404DECDFDB}"/>
              </a:ext>
            </a:extLst>
          </p:cNvPr>
          <p:cNvSpPr txBox="1"/>
          <p:nvPr/>
        </p:nvSpPr>
        <p:spPr>
          <a:xfrm>
            <a:off x="5264904" y="5531179"/>
            <a:ext cx="1416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 אוג' 1990 עד 28 </a:t>
            </a:r>
            <a:r>
              <a:rPr lang="he-IL" sz="1600" dirty="0" err="1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פבר</a:t>
            </a:r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1992: </a:t>
            </a:r>
            <a:r>
              <a:rPr lang="he-IL" sz="16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מלחמת המפרץ</a:t>
            </a:r>
            <a:endParaRPr lang="en-US" sz="1600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FE2FECD2-779D-4058-A9A7-1BBB0B575B5F}"/>
              </a:ext>
            </a:extLst>
          </p:cNvPr>
          <p:cNvSpPr/>
          <p:nvPr/>
        </p:nvSpPr>
        <p:spPr>
          <a:xfrm>
            <a:off x="2240218" y="5562004"/>
            <a:ext cx="1163537" cy="754155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0958AD7-B6AE-46D4-9BB4-7897768A5CC6}"/>
              </a:ext>
            </a:extLst>
          </p:cNvPr>
          <p:cNvSpPr txBox="1"/>
          <p:nvPr/>
        </p:nvSpPr>
        <p:spPr>
          <a:xfrm>
            <a:off x="1981005" y="5552704"/>
            <a:ext cx="1416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1998: שיחות חשאיות עם סוריה</a:t>
            </a:r>
            <a:endParaRPr lang="en-US" sz="1600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3B002A09-306D-44E6-9A3A-0D91BE6D0D18}"/>
              </a:ext>
            </a:extLst>
          </p:cNvPr>
          <p:cNvSpPr/>
          <p:nvPr/>
        </p:nvSpPr>
        <p:spPr>
          <a:xfrm flipV="1">
            <a:off x="989550" y="5381804"/>
            <a:ext cx="600891" cy="726870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B121D97D-9388-4EA6-A936-F46E69E55FD9}"/>
              </a:ext>
            </a:extLst>
          </p:cNvPr>
          <p:cNvSpPr/>
          <p:nvPr/>
        </p:nvSpPr>
        <p:spPr>
          <a:xfrm>
            <a:off x="276300" y="5553291"/>
            <a:ext cx="147034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400984F-647B-4E5A-BBB0-0D144B5EAD69}"/>
              </a:ext>
            </a:extLst>
          </p:cNvPr>
          <p:cNvSpPr txBox="1"/>
          <p:nvPr/>
        </p:nvSpPr>
        <p:spPr>
          <a:xfrm>
            <a:off x="235997" y="5524946"/>
            <a:ext cx="1550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3–11 </a:t>
            </a:r>
            <a:r>
              <a:rPr lang="he-IL" sz="1600" dirty="0" err="1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ינו</a:t>
            </a:r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' 2002: ועידת </a:t>
            </a:r>
            <a:r>
              <a:rPr lang="he-IL" sz="1600" dirty="0" err="1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שפרדסטאון</a:t>
            </a:r>
            <a:endParaRPr lang="en-US" sz="1600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4CB0703-6FED-44F9-A07A-6C9083725D9E}"/>
              </a:ext>
            </a:extLst>
          </p:cNvPr>
          <p:cNvSpPr txBox="1"/>
          <p:nvPr/>
        </p:nvSpPr>
        <p:spPr>
          <a:xfrm>
            <a:off x="5170" y="1023108"/>
            <a:ext cx="1372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ספירה לאחור</a:t>
            </a:r>
            <a:endParaRPr lang="en-US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8053F5E-391C-4FCB-8B68-5D4430E83B09}"/>
              </a:ext>
            </a:extLst>
          </p:cNvPr>
          <p:cNvSpPr txBox="1"/>
          <p:nvPr/>
        </p:nvSpPr>
        <p:spPr>
          <a:xfrm>
            <a:off x="7763690" y="1023108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שנים ראשונות</a:t>
            </a:r>
            <a:endParaRPr lang="en-US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DD22CD0-506B-4026-AE9F-DD8C68078153}"/>
              </a:ext>
            </a:extLst>
          </p:cNvPr>
          <p:cNvSpPr txBox="1"/>
          <p:nvPr/>
        </p:nvSpPr>
        <p:spPr>
          <a:xfrm>
            <a:off x="5093888" y="1023108"/>
            <a:ext cx="167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חזרת החיזבאללה</a:t>
            </a:r>
            <a:endParaRPr lang="en-US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C91561E-A759-4A9C-8A1C-0D6270B7AA94}"/>
              </a:ext>
            </a:extLst>
          </p:cNvPr>
          <p:cNvSpPr txBox="1"/>
          <p:nvPr/>
        </p:nvSpPr>
        <p:spPr>
          <a:xfrm>
            <a:off x="3283427" y="1020432"/>
            <a:ext cx="1840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מביטחון שוטף למלחמת גרילה</a:t>
            </a:r>
            <a:endParaRPr lang="en-US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8014E77-EA34-4D5C-A764-A71C8696825F}"/>
              </a:ext>
            </a:extLst>
          </p:cNvPr>
          <p:cNvSpPr txBox="1"/>
          <p:nvPr/>
        </p:nvSpPr>
        <p:spPr>
          <a:xfrm>
            <a:off x="1266625" y="746109"/>
            <a:ext cx="2005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שיפור ביצורים, פעילות יזומה והרחבת פעילות </a:t>
            </a:r>
          </a:p>
          <a:p>
            <a:pPr algn="ctr" rtl="1"/>
            <a:r>
              <a:rPr lang="he-IL" b="1" u="sng" dirty="0">
                <a:latin typeface="David" panose="020E0502060401010101" pitchFamily="34" charset="-79"/>
                <a:cs typeface="David" panose="020E0502060401010101" pitchFamily="34" charset="-79"/>
              </a:rPr>
              <a:t>חיל האוויר</a:t>
            </a:r>
            <a:endParaRPr lang="en-US" b="1" u="sng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D5E88685-02FA-44F0-8A41-616643660C5A}"/>
              </a:ext>
            </a:extLst>
          </p:cNvPr>
          <p:cNvSpPr/>
          <p:nvPr/>
        </p:nvSpPr>
        <p:spPr>
          <a:xfrm flipV="1">
            <a:off x="4806960" y="5381803"/>
            <a:ext cx="242905" cy="552067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EF74FD43-D161-48A3-8292-782479FFCB99}"/>
              </a:ext>
            </a:extLst>
          </p:cNvPr>
          <p:cNvSpPr/>
          <p:nvPr/>
        </p:nvSpPr>
        <p:spPr>
          <a:xfrm flipV="1">
            <a:off x="3670485" y="5381803"/>
            <a:ext cx="600891" cy="980371"/>
          </a:xfrm>
          <a:custGeom>
            <a:avLst/>
            <a:gdLst>
              <a:gd name="connsiteX0" fmla="*/ 600891 w 600891"/>
              <a:gd name="connsiteY0" fmla="*/ 0 h 2107475"/>
              <a:gd name="connsiteX1" fmla="*/ 0 w 600891"/>
              <a:gd name="connsiteY1" fmla="*/ 0 h 2107475"/>
              <a:gd name="connsiteX2" fmla="*/ 0 w 600891"/>
              <a:gd name="connsiteY2" fmla="*/ 2107475 h 210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0891" h="2107475">
                <a:moveTo>
                  <a:pt x="600891" y="0"/>
                </a:moveTo>
                <a:lnTo>
                  <a:pt x="0" y="0"/>
                </a:lnTo>
                <a:lnTo>
                  <a:pt x="0" y="2107475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3DC456A4-FBF0-4BCF-A209-9F83BA6AC544}"/>
              </a:ext>
            </a:extLst>
          </p:cNvPr>
          <p:cNvSpPr/>
          <p:nvPr/>
        </p:nvSpPr>
        <p:spPr>
          <a:xfrm>
            <a:off x="3507311" y="6184665"/>
            <a:ext cx="1228646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301A680-AB59-4B8A-AC0D-EBA99366577C}"/>
              </a:ext>
            </a:extLst>
          </p:cNvPr>
          <p:cNvSpPr txBox="1"/>
          <p:nvPr/>
        </p:nvSpPr>
        <p:spPr>
          <a:xfrm>
            <a:off x="3346556" y="6168311"/>
            <a:ext cx="1416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28 ספט' 1995: </a:t>
            </a:r>
            <a:r>
              <a:rPr lang="he-IL" sz="16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הסכם הביניים</a:t>
            </a:r>
            <a:endParaRPr lang="en-US" sz="1600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873CC6BF-0491-463F-B4C3-3DFB36103D63}"/>
              </a:ext>
            </a:extLst>
          </p:cNvPr>
          <p:cNvSpPr/>
          <p:nvPr/>
        </p:nvSpPr>
        <p:spPr>
          <a:xfrm>
            <a:off x="4129976" y="5553291"/>
            <a:ext cx="1163537" cy="552068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360AFC38-528B-4308-8272-FFEC517ED4DD}"/>
              </a:ext>
            </a:extLst>
          </p:cNvPr>
          <p:cNvSpPr txBox="1"/>
          <p:nvPr/>
        </p:nvSpPr>
        <p:spPr>
          <a:xfrm>
            <a:off x="3876183" y="5530112"/>
            <a:ext cx="1416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20 אוג' 1993: </a:t>
            </a:r>
            <a:r>
              <a:rPr lang="he-IL" sz="16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הסכם אוסלו</a:t>
            </a:r>
            <a:endParaRPr lang="en-US" sz="1600" b="1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2616080C-B26C-48AC-ADE6-51120DCEAB84}"/>
              </a:ext>
            </a:extLst>
          </p:cNvPr>
          <p:cNvSpPr/>
          <p:nvPr/>
        </p:nvSpPr>
        <p:spPr>
          <a:xfrm>
            <a:off x="3353038" y="144016"/>
            <a:ext cx="4772734" cy="659685"/>
          </a:xfrm>
          <a:prstGeom prst="roundRect">
            <a:avLst>
              <a:gd name="adj" fmla="val 9120"/>
            </a:avLst>
          </a:prstGeom>
          <a:solidFill>
            <a:schemeClr val="bg1"/>
          </a:solidFill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itle 1">
            <a:extLst>
              <a:ext uri="{FF2B5EF4-FFF2-40B4-BE49-F238E27FC236}">
                <a16:creationId xmlns:a16="http://schemas.microsoft.com/office/drawing/2014/main" id="{306E473E-E8D8-49F8-BA24-5671F04C6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56595" y="-186352"/>
            <a:ext cx="12192000" cy="1325563"/>
          </a:xfrm>
        </p:spPr>
        <p:txBody>
          <a:bodyPr>
            <a:noAutofit/>
          </a:bodyPr>
          <a:lstStyle/>
          <a:p>
            <a:pPr rtl="1"/>
            <a:r>
              <a:rPr lang="he-IL" b="1" dirty="0">
                <a:solidFill>
                  <a:srgbClr val="0000FF"/>
                </a:solidFill>
              </a:rPr>
              <a:t>תקופות ואירועים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904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169"/>
            <a:ext cx="12192000" cy="1325563"/>
          </a:xfrm>
        </p:spPr>
        <p:txBody>
          <a:bodyPr>
            <a:noAutofit/>
          </a:bodyPr>
          <a:lstStyle/>
          <a:p>
            <a:pPr rtl="1"/>
            <a:r>
              <a:rPr lang="he-IL" sz="6000" b="1" dirty="0">
                <a:solidFill>
                  <a:srgbClr val="0000FF"/>
                </a:solidFill>
              </a:rPr>
              <a:t>הלחימה: סיכום</a:t>
            </a:r>
            <a:endParaRPr 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01601" y="1259742"/>
            <a:ext cx="12090400" cy="5598258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b="1" dirty="0"/>
              <a:t>מלחמת התשה בלתי פוסקת במשך שנים – אתגר מהותי לצה"ל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שוויון מעיק: חיזבאללה לא יכול לסלק את צה"ל. צה"ל לא מעוניין לכבוש שוב את לבנון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מבצעי 'דין וחשבון' ו'ענבי זעם' לא שינו את קיפאון ההתשה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ב־18 שנות המערכה היו לצה"ל כ־187 הרוגים וכ־919 פצועים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צה"ל הגיע להישגים רק לאחר שינוי מהותי בטקטיקות הלחימה – גרילה כנגד גרילה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למדנו בדרך קשה כי צבא נייח המקיים שגרה מעמדות מבוצרות הוא מטרה קלה לארגון גרילה בלתי נראה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ההישגים הטקטיים של צה"ל לא הכריעו את חיזבאללה – ארגון גרילה, לומד במהירות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מתחילת שנות התשעים לא מילאה רצועת הביטחון את ייעודה להגנה על יישובי הצפון, אך מדינת ישראל סברה שהפתרון יהיה הסדר עם סוריה</a:t>
            </a:r>
          </a:p>
          <a:p>
            <a:pPr lvl="1" algn="r" rtl="1">
              <a:lnSpc>
                <a:spcPct val="100000"/>
              </a:lnSpc>
            </a:pPr>
            <a:r>
              <a:rPr lang="he-IL" dirty="0"/>
              <a:t>ישראל ביצעה צעד חד־צדדי רק לאחר שנואשה מהגעה להסדר מדיני</a:t>
            </a:r>
          </a:p>
        </p:txBody>
      </p:sp>
    </p:spTree>
    <p:extLst>
      <p:ext uri="{BB962C8B-B14F-4D97-AF65-F5344CB8AC3E}">
        <p14:creationId xmlns:p14="http://schemas.microsoft.com/office/powerpoint/2010/main" val="2043536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169"/>
            <a:ext cx="12192000" cy="1325563"/>
          </a:xfrm>
        </p:spPr>
        <p:txBody>
          <a:bodyPr>
            <a:noAutofit/>
          </a:bodyPr>
          <a:lstStyle/>
          <a:p>
            <a:pPr rtl="1"/>
            <a:r>
              <a:rPr lang="he-IL" sz="6000" b="1" dirty="0">
                <a:solidFill>
                  <a:srgbClr val="0000FF"/>
                </a:solidFill>
              </a:rPr>
              <a:t>שר הביטחון, שאול מופז:</a:t>
            </a:r>
            <a:endParaRPr lang="en-US" sz="60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2270" y="1186717"/>
            <a:ext cx="11787459" cy="5598258"/>
          </a:xfrm>
        </p:spPr>
        <p:txBody>
          <a:bodyPr>
            <a:noAutofit/>
          </a:bodyPr>
          <a:lstStyle/>
          <a:p>
            <a:pPr marL="0" indent="0" algn="r" rtl="1">
              <a:lnSpc>
                <a:spcPts val="4800"/>
              </a:lnSpc>
              <a:spcBef>
                <a:spcPts val="0"/>
              </a:spcBef>
              <a:buNone/>
            </a:pPr>
            <a:r>
              <a:rPr lang="he-IL" sz="3200" b="1" dirty="0"/>
              <a:t>   "המלחמה בלבנון לא זכתה לאותות ולשירי הלל ולא תמיד קיבלה תמיכה ציבורית מהעורף. ואולם הלחימה הייתה רצופה מעשי גבורה וגילויי תושייה של מפקדים וחיילים. </a:t>
            </a:r>
          </a:p>
          <a:p>
            <a:pPr marL="0" indent="0" algn="r" rtl="1">
              <a:lnSpc>
                <a:spcPts val="4800"/>
              </a:lnSpc>
              <a:spcBef>
                <a:spcPts val="0"/>
              </a:spcBef>
              <a:buNone/>
            </a:pPr>
            <a:r>
              <a:rPr lang="he-IL" sz="3200" b="1" dirty="0"/>
              <a:t>   ההתמודדות עם לוחמת גרילה לאורך זמן מורכבת מאין כמוה. אין בה ניצחונות בזק מפוארים ואין בה הכרעה מהירה וחדה. לכן תבעה המלחמה בלבנון אורך רוח, תחכום ואומץ. </a:t>
            </a:r>
          </a:p>
          <a:p>
            <a:pPr marL="0" indent="0" algn="r" rtl="1">
              <a:lnSpc>
                <a:spcPts val="4800"/>
              </a:lnSpc>
              <a:spcBef>
                <a:spcPts val="0"/>
              </a:spcBef>
              <a:buNone/>
            </a:pPr>
            <a:r>
              <a:rPr lang="he-IL" sz="3200" b="1"/>
              <a:t>   לצד </a:t>
            </a:r>
            <a:r>
              <a:rPr lang="he-IL" sz="3200" b="1" dirty="0"/>
              <a:t>הישגים והצלחות ידענו גם תקלות, אסונות וכישלונות כואבים. למדנו הרבה, הפקנו לקחים, והניסיון הרב שרכש צה"ל משמש אותו במשימותיו כיום".</a:t>
            </a:r>
          </a:p>
        </p:txBody>
      </p:sp>
    </p:spTree>
    <p:extLst>
      <p:ext uri="{BB962C8B-B14F-4D97-AF65-F5344CB8AC3E}">
        <p14:creationId xmlns:p14="http://schemas.microsoft.com/office/powerpoint/2010/main" val="658572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511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המערכה ברצועת הביטחון בלבנון – רקע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860136"/>
            <a:ext cx="12192000" cy="5921664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sz="3200" b="1" dirty="0"/>
              <a:t>לאחר מלחמת שלום הגליל: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צה"ל התפנה מלבנון בשלבים: ב־29 בספטמבר 1982 יצא צה"ל מביירות ונערך בהרי </a:t>
            </a:r>
            <a:r>
              <a:rPr lang="he-IL" dirty="0" err="1"/>
              <a:t>השוף</a:t>
            </a:r>
            <a:r>
              <a:rPr lang="he-IL" dirty="0"/>
              <a:t>; בספטמבר 1983 נערך צה"ל בקו </a:t>
            </a:r>
            <a:r>
              <a:rPr lang="he-IL" dirty="0" err="1"/>
              <a:t>האוואלי</a:t>
            </a:r>
            <a:r>
              <a:rPr lang="he-IL" dirty="0"/>
              <a:t>; ב־10 ביוני 1985 נערך צה"ל ברצועת הביטחון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/>
              <a:t>רצועת הביטחון בדרום לבנון הייתה רצועת חיץ שרוחבה קילומטרים ספורים, ומטרתה הייתה </a:t>
            </a:r>
            <a:r>
              <a:rPr lang="he-IL" sz="3200" b="1" u="sng" dirty="0"/>
              <a:t>הגנה על יישובי הצפון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ברצועת הביטחון פעלה מיליציה מקומית בתמיכת צה"ל – צבא דרום לבנון (צד"ל)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/>
              <a:t>בשנים הראשונות התקיימה ברצועת הביטחון פעילות בט"ש שגרתית, אך הפעילות נגד צה"ל הלכה וגברה, והפכה למלחמת התשה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/>
              <a:t>צה"ל פינה את רצועת הביטחון ונערך בגבול </a:t>
            </a:r>
            <a:r>
              <a:rPr lang="he-IL" sz="3200" b="1" dirty="0" err="1"/>
              <a:t>הבין־לאומי</a:t>
            </a:r>
            <a:r>
              <a:rPr lang="he-IL" sz="3200" b="1" dirty="0"/>
              <a:t> ב־25 במאי </a:t>
            </a:r>
            <a:r>
              <a:rPr lang="he-IL" b="1" dirty="0"/>
              <a:t>2000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לאחר שהממשלה הגיעה למסקנה שרצועת הביטחון לא ממלאת את ייעודה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6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3025"/>
            <a:ext cx="11988799" cy="946837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FF0000"/>
                </a:solidFill>
              </a:rPr>
              <a:t>האויב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76F0E4-27D7-45A7-8859-9F1C57735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6299"/>
            <a:ext cx="12191999" cy="5908675"/>
          </a:xfrm>
        </p:spPr>
        <p:txBody>
          <a:bodyPr>
            <a:noAutofit/>
          </a:bodyPr>
          <a:lstStyle/>
          <a:p>
            <a:pPr algn="r" rtl="1">
              <a:buClr>
                <a:srgbClr val="FA0000"/>
              </a:buClr>
            </a:pPr>
            <a:r>
              <a:rPr lang="he-IL" sz="3600" b="1" dirty="0" err="1">
                <a:solidFill>
                  <a:srgbClr val="FF0000"/>
                </a:solidFill>
              </a:rPr>
              <a:t>אמל</a:t>
            </a:r>
            <a:endParaRPr lang="he-IL" sz="3600" b="1" dirty="0">
              <a:solidFill>
                <a:srgbClr val="FF0000"/>
              </a:solidFill>
            </a:endParaRPr>
          </a:p>
          <a:p>
            <a:pPr lvl="1" algn="r" rtl="1">
              <a:spcBef>
                <a:spcPts val="0"/>
              </a:spcBef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מיליציה שיעית שהוקמה בשנת 1975. נתמכה בידי סוריה</a:t>
            </a:r>
          </a:p>
          <a:p>
            <a:pPr lvl="1" algn="r" rtl="1">
              <a:spcBef>
                <a:spcPts val="0"/>
              </a:spcBef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הארגון השיעי העיקרי בעת מלחמת שלום הגליל</a:t>
            </a:r>
          </a:p>
          <a:p>
            <a:pPr lvl="1" algn="r" rtl="1">
              <a:spcBef>
                <a:spcPts val="0"/>
              </a:spcBef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התפרק מנשקו בשנת 1990, בתום מלחמת האזרחים בלבנון</a:t>
            </a:r>
          </a:p>
          <a:p>
            <a:pPr algn="r" rtl="1">
              <a:buClr>
                <a:srgbClr val="FA0000"/>
              </a:buClr>
            </a:pPr>
            <a:r>
              <a:rPr lang="he-IL" sz="3600" b="1" dirty="0">
                <a:solidFill>
                  <a:srgbClr val="FF0000"/>
                </a:solidFill>
              </a:rPr>
              <a:t>חיזבאללה</a:t>
            </a:r>
          </a:p>
          <a:p>
            <a:pPr lvl="1" algn="r" rtl="1">
              <a:spcBef>
                <a:spcPts val="0"/>
              </a:spcBef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מיליציה אסלאמית שיעית פונדמנטליסטית שהוקמה בתמיכת אירן בשנת 1982 </a:t>
            </a:r>
          </a:p>
          <a:p>
            <a:pPr lvl="1" algn="r" rtl="1">
              <a:spcBef>
                <a:spcPts val="0"/>
              </a:spcBef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הפכה במשך התקופה לארגון גרילה מאומן ומצויד היטב</a:t>
            </a:r>
          </a:p>
          <a:p>
            <a:pPr lvl="1" algn="r" rtl="1">
              <a:spcBef>
                <a:spcPts val="0"/>
              </a:spcBef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במאי 1988 פרצה לחימה בין חיזבאללה </a:t>
            </a:r>
            <a:r>
              <a:rPr lang="he-IL" sz="3200" dirty="0" err="1">
                <a:solidFill>
                  <a:srgbClr val="FF0000"/>
                </a:solidFill>
              </a:rPr>
              <a:t>לאמל</a:t>
            </a:r>
            <a:r>
              <a:rPr lang="he-IL" sz="3200" dirty="0">
                <a:solidFill>
                  <a:srgbClr val="FF0000"/>
                </a:solidFill>
              </a:rPr>
              <a:t>, שהסתיימה בהפסקת אש בנובמבר 1990, אז חזר חיזבאללה לפעול בדרום לבנון</a:t>
            </a:r>
            <a:endParaRPr lang="en-US" sz="3200" dirty="0">
              <a:solidFill>
                <a:srgbClr val="FF0000"/>
              </a:solidFill>
            </a:endParaRPr>
          </a:p>
          <a:p>
            <a:pPr algn="r" rtl="1">
              <a:buClr>
                <a:srgbClr val="FA0000"/>
              </a:buClr>
            </a:pPr>
            <a:r>
              <a:rPr lang="he-IL" sz="3600" b="1" dirty="0">
                <a:solidFill>
                  <a:srgbClr val="FF0000"/>
                </a:solidFill>
              </a:rPr>
              <a:t>ארגונים פלסטיניים</a:t>
            </a:r>
          </a:p>
          <a:p>
            <a:pPr lvl="1" algn="r" rtl="1">
              <a:buClr>
                <a:srgbClr val="FA0000"/>
              </a:buClr>
            </a:pPr>
            <a:r>
              <a:rPr lang="he-IL" sz="3200" dirty="0">
                <a:solidFill>
                  <a:srgbClr val="FF0000"/>
                </a:solidFill>
              </a:rPr>
              <a:t>חדלו להיות גורם משמעותי אחרי מבצע 'דין וחשבון'</a:t>
            </a:r>
          </a:p>
        </p:txBody>
      </p:sp>
    </p:spTree>
    <p:extLst>
      <p:ext uri="{BB962C8B-B14F-4D97-AF65-F5344CB8AC3E}">
        <p14:creationId xmlns:p14="http://schemas.microsoft.com/office/powerpoint/2010/main" val="1989951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B050"/>
                </a:solidFill>
              </a:rPr>
              <a:t>צבא דרום לבנון (צד"ל)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805906"/>
            <a:ext cx="12192000" cy="6035964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  <a:buClr>
                <a:srgbClr val="00B050"/>
              </a:buClr>
            </a:pPr>
            <a:r>
              <a:rPr lang="he-IL" b="1" dirty="0">
                <a:solidFill>
                  <a:srgbClr val="00B050"/>
                </a:solidFill>
              </a:rPr>
              <a:t>הוקם בידי ממשלת לבנון לאחר מבצע ליטני (1978):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מיליציה נוצרית, להגנת האוכלוסייה המקומית כנגד המיליציות המוסלמיות והארגונים הפלשתיניים, בפיקוד מייג'ור סעיד </a:t>
            </a:r>
            <a:r>
              <a:rPr lang="he-IL" dirty="0" err="1">
                <a:solidFill>
                  <a:srgbClr val="00B050"/>
                </a:solidFill>
              </a:rPr>
              <a:t>חדאד</a:t>
            </a:r>
            <a:r>
              <a:rPr lang="he-IL" dirty="0">
                <a:solidFill>
                  <a:srgbClr val="00B050"/>
                </a:solidFill>
              </a:rPr>
              <a:t>, בשם 'צבא לבנון החופשית'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עם פטירתו בשנת 1984 מונה במקומו גנרל אנטואן לאחד, ששינה את שם המיליציה </a:t>
            </a:r>
            <a:r>
              <a:rPr lang="he-IL" b="1" dirty="0">
                <a:solidFill>
                  <a:srgbClr val="00B050"/>
                </a:solidFill>
              </a:rPr>
              <a:t>ל'צבא דרום לבנון</a:t>
            </a:r>
            <a:r>
              <a:rPr lang="he-IL" dirty="0">
                <a:solidFill>
                  <a:srgbClr val="00B050"/>
                </a:solidFill>
              </a:rPr>
              <a:t>'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נתמך בידי צה"ל</a:t>
            </a:r>
          </a:p>
          <a:p>
            <a:pPr algn="r" rtl="1">
              <a:lnSpc>
                <a:spcPct val="100000"/>
              </a:lnSpc>
              <a:buClr>
                <a:srgbClr val="00B050"/>
              </a:buClr>
            </a:pPr>
            <a:r>
              <a:rPr lang="he-IL" b="1" dirty="0">
                <a:solidFill>
                  <a:srgbClr val="00B050"/>
                </a:solidFill>
              </a:rPr>
              <a:t>סד"כ צד"ל: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מפקדה (</a:t>
            </a:r>
            <a:r>
              <a:rPr lang="he-IL" dirty="0" err="1">
                <a:solidFill>
                  <a:srgbClr val="00B050"/>
                </a:solidFill>
              </a:rPr>
              <a:t>מרג</a:t>
            </a:r>
            <a:r>
              <a:rPr lang="he-IL" dirty="0">
                <a:solidFill>
                  <a:srgbClr val="00B050"/>
                </a:solidFill>
              </a:rPr>
              <a:t>' עיון)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משנת 1988: שתי מפקדות חטיבה: חטיבה מערבית (בינת </a:t>
            </a:r>
            <a:r>
              <a:rPr lang="he-IL" dirty="0" err="1">
                <a:solidFill>
                  <a:srgbClr val="00B050"/>
                </a:solidFill>
              </a:rPr>
              <a:t>ג'בייל</a:t>
            </a:r>
            <a:r>
              <a:rPr lang="he-IL" dirty="0">
                <a:solidFill>
                  <a:srgbClr val="00B050"/>
                </a:solidFill>
              </a:rPr>
              <a:t>), חטיבה מזרחית (תל </a:t>
            </a:r>
            <a:r>
              <a:rPr lang="he-IL" dirty="0" err="1">
                <a:solidFill>
                  <a:srgbClr val="00B050"/>
                </a:solidFill>
              </a:rPr>
              <a:t>נחאס</a:t>
            </a:r>
            <a:r>
              <a:rPr lang="he-IL" dirty="0">
                <a:solidFill>
                  <a:srgbClr val="00B050"/>
                </a:solidFill>
              </a:rPr>
              <a:t>)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גדוד </a:t>
            </a:r>
            <a:r>
              <a:rPr lang="he-IL" dirty="0" err="1">
                <a:solidFill>
                  <a:srgbClr val="00B050"/>
                </a:solidFill>
              </a:rPr>
              <a:t>חצבאיה</a:t>
            </a:r>
            <a:r>
              <a:rPr lang="he-IL" dirty="0">
                <a:solidFill>
                  <a:srgbClr val="00B050"/>
                </a:solidFill>
              </a:rPr>
              <a:t>, גדוד טייבה, גדוד </a:t>
            </a:r>
            <a:r>
              <a:rPr lang="he-IL" dirty="0" err="1">
                <a:solidFill>
                  <a:srgbClr val="00B050"/>
                </a:solidFill>
              </a:rPr>
              <a:t>עישייה</a:t>
            </a:r>
            <a:r>
              <a:rPr lang="he-IL" dirty="0">
                <a:solidFill>
                  <a:srgbClr val="00B050"/>
                </a:solidFill>
              </a:rPr>
              <a:t>, גדוד בינת </a:t>
            </a:r>
            <a:r>
              <a:rPr lang="he-IL" dirty="0" err="1">
                <a:solidFill>
                  <a:srgbClr val="00B050"/>
                </a:solidFill>
              </a:rPr>
              <a:t>ג'בייל</a:t>
            </a:r>
            <a:r>
              <a:rPr lang="he-IL" dirty="0">
                <a:solidFill>
                  <a:srgbClr val="00B050"/>
                </a:solidFill>
              </a:rPr>
              <a:t>, גדוד </a:t>
            </a:r>
            <a:r>
              <a:rPr lang="he-IL" dirty="0" err="1">
                <a:solidFill>
                  <a:srgbClr val="00B050"/>
                </a:solidFill>
              </a:rPr>
              <a:t>ג'זין</a:t>
            </a:r>
            <a:r>
              <a:rPr lang="he-IL" dirty="0">
                <a:solidFill>
                  <a:srgbClr val="00B050"/>
                </a:solidFill>
              </a:rPr>
              <a:t>, גדוד שריון, גדוד תותחנים</a:t>
            </a:r>
          </a:p>
          <a:p>
            <a:pPr lvl="2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32 טנקי </a:t>
            </a:r>
            <a:r>
              <a:rPr lang="he-IL" dirty="0" err="1">
                <a:solidFill>
                  <a:srgbClr val="00B050"/>
                </a:solidFill>
              </a:rPr>
              <a:t>שרמן</a:t>
            </a:r>
            <a:r>
              <a:rPr lang="he-IL" dirty="0">
                <a:solidFill>
                  <a:srgbClr val="00B050"/>
                </a:solidFill>
              </a:rPr>
              <a:t>, 19 טנקים </a:t>
            </a:r>
            <a:r>
              <a:rPr lang="en-US" dirty="0">
                <a:solidFill>
                  <a:srgbClr val="00B050"/>
                </a:solidFill>
              </a:rPr>
              <a:t>T54/T55</a:t>
            </a:r>
            <a:r>
              <a:rPr lang="he-IL" dirty="0">
                <a:solidFill>
                  <a:srgbClr val="00B050"/>
                </a:solidFill>
              </a:rPr>
              <a:t>, 10 תותחים 155 מ"מ נגרר, 10 תותחים 130 מ"מ נגרר, נגמ"שים, </a:t>
            </a:r>
            <a:r>
              <a:rPr lang="he-IL" dirty="0" err="1">
                <a:solidFill>
                  <a:srgbClr val="00B050"/>
                </a:solidFill>
              </a:rPr>
              <a:t>זחל"דים</a:t>
            </a:r>
            <a:endParaRPr lang="he-IL" dirty="0">
              <a:solidFill>
                <a:srgbClr val="00B050"/>
              </a:solidFill>
            </a:endParaRPr>
          </a:p>
          <a:p>
            <a:pPr algn="r" rtl="1">
              <a:lnSpc>
                <a:spcPct val="100000"/>
              </a:lnSpc>
              <a:buClr>
                <a:srgbClr val="00B050"/>
              </a:buClr>
            </a:pPr>
            <a:r>
              <a:rPr lang="he-IL" b="1" dirty="0">
                <a:solidFill>
                  <a:srgbClr val="00B050"/>
                </a:solidFill>
              </a:rPr>
              <a:t>רוב המפקדים היו נוצרים ודרוזים</a:t>
            </a:r>
          </a:p>
          <a:p>
            <a:pPr lvl="1" algn="r" rtl="1">
              <a:lnSpc>
                <a:spcPct val="100000"/>
              </a:lnSpc>
              <a:buClr>
                <a:srgbClr val="00B050"/>
              </a:buClr>
            </a:pPr>
            <a:r>
              <a:rPr lang="he-IL" dirty="0">
                <a:solidFill>
                  <a:srgbClr val="00B050"/>
                </a:solidFill>
              </a:rPr>
              <a:t>רוב החיילים היו שיעים</a:t>
            </a:r>
          </a:p>
        </p:txBody>
      </p:sp>
    </p:spTree>
    <p:extLst>
      <p:ext uri="{BB962C8B-B14F-4D97-AF65-F5344CB8AC3E}">
        <p14:creationId xmlns:p14="http://schemas.microsoft.com/office/powerpoint/2010/main" val="1361691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כוחותינו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858173"/>
            <a:ext cx="12192000" cy="5768109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b="1" dirty="0">
                <a:solidFill>
                  <a:srgbClr val="0000FF"/>
                </a:solidFill>
              </a:rPr>
              <a:t>כוח לוחם סדיר קטן, פרוס במוצבים</a:t>
            </a:r>
          </a:p>
          <a:p>
            <a:pPr lvl="1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הפעילות התבססה על תצפיות, סיורים, מארבים ופעילויות יזומות</a:t>
            </a:r>
          </a:p>
          <a:p>
            <a:pPr algn="r" rtl="1">
              <a:lnSpc>
                <a:spcPct val="100000"/>
              </a:lnSpc>
            </a:pPr>
            <a:r>
              <a:rPr lang="he-IL" b="1" dirty="0" err="1">
                <a:solidFill>
                  <a:srgbClr val="0000FF"/>
                </a:solidFill>
              </a:rPr>
              <a:t>יק"ל</a:t>
            </a:r>
            <a:r>
              <a:rPr lang="he-IL" b="1" dirty="0">
                <a:solidFill>
                  <a:srgbClr val="0000FF"/>
                </a:solidFill>
              </a:rPr>
              <a:t> (יחידת קישור לבנון/עוצבת לבנון)</a:t>
            </a:r>
          </a:p>
          <a:p>
            <a:pPr lvl="1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הופקדה על הנושא הצבאי והאזרחי הלבנוני ברצועת הביטחון ועל מעברי הגבול בין ישראל לרצועת הביטחון</a:t>
            </a:r>
          </a:p>
          <a:p>
            <a:pPr lvl="2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אוגדה משימתית, עם גדוד קשר (מוקטן), שהתפתחה בהדרגה: בתחילה עסקה רק בענייני צד"ל, בהמשך פיקדה על מבצעים משולבים (צד"ל עם צה"ל); בשנת 1991 קיבלה אחריות על חלק מהגזרה המזרחית של רצועת הביטחון</a:t>
            </a:r>
          </a:p>
          <a:p>
            <a:pPr lvl="2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קיימה מערך חונכים ליחידות צד"ל</a:t>
            </a:r>
          </a:p>
          <a:p>
            <a:pPr lvl="2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מפקדה קדמית </a:t>
            </a:r>
            <a:r>
              <a:rPr lang="he-IL" dirty="0" err="1">
                <a:solidFill>
                  <a:srgbClr val="0000FF"/>
                </a:solidFill>
              </a:rPr>
              <a:t>במרג</a:t>
            </a:r>
            <a:r>
              <a:rPr lang="he-IL" dirty="0">
                <a:solidFill>
                  <a:srgbClr val="0000FF"/>
                </a:solidFill>
              </a:rPr>
              <a:t>' עיון, מפקדה עורפית במטולה</a:t>
            </a:r>
          </a:p>
          <a:p>
            <a:pPr lvl="1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הפעילה שתי חטיבות מרחביות : מזרחית (</a:t>
            </a:r>
            <a:r>
              <a:rPr lang="he-IL" dirty="0" err="1">
                <a:solidFill>
                  <a:srgbClr val="0000FF"/>
                </a:solidFill>
              </a:rPr>
              <a:t>מרג</a:t>
            </a:r>
            <a:r>
              <a:rPr lang="he-IL" dirty="0">
                <a:solidFill>
                  <a:srgbClr val="0000FF"/>
                </a:solidFill>
              </a:rPr>
              <a:t>' עיון) ומערבית (בינת </a:t>
            </a:r>
            <a:r>
              <a:rPr lang="he-IL" dirty="0" err="1">
                <a:solidFill>
                  <a:srgbClr val="0000FF"/>
                </a:solidFill>
              </a:rPr>
              <a:t>ג'בייל</a:t>
            </a:r>
            <a:r>
              <a:rPr lang="he-IL" dirty="0">
                <a:solidFill>
                  <a:srgbClr val="0000FF"/>
                </a:solidFill>
              </a:rPr>
              <a:t>) </a:t>
            </a:r>
          </a:p>
          <a:p>
            <a:pPr algn="r" rtl="1">
              <a:lnSpc>
                <a:spcPct val="100000"/>
              </a:lnSpc>
            </a:pPr>
            <a:r>
              <a:rPr lang="he-IL" b="1" dirty="0">
                <a:solidFill>
                  <a:srgbClr val="0000FF"/>
                </a:solidFill>
              </a:rPr>
              <a:t>עוצבת הגליל</a:t>
            </a:r>
          </a:p>
          <a:p>
            <a:pPr lvl="1" algn="r" rtl="1">
              <a:lnSpc>
                <a:spcPct val="100000"/>
              </a:lnSpc>
            </a:pPr>
            <a:r>
              <a:rPr lang="he-IL" dirty="0">
                <a:solidFill>
                  <a:srgbClr val="0000FF"/>
                </a:solidFill>
              </a:rPr>
              <a:t>עוצבת חירם במזרח, עוצבת ברעם במערב</a:t>
            </a:r>
          </a:p>
          <a:p>
            <a:pPr algn="r" rtl="1">
              <a:lnSpc>
                <a:spcPct val="100000"/>
              </a:lnSpc>
            </a:pPr>
            <a:r>
              <a:rPr lang="he-IL" b="1" dirty="0">
                <a:solidFill>
                  <a:srgbClr val="0000FF"/>
                </a:solidFill>
              </a:rPr>
              <a:t>מפקדת פיקוד צפון</a:t>
            </a:r>
          </a:p>
        </p:txBody>
      </p:sp>
    </p:spTree>
    <p:extLst>
      <p:ext uri="{BB962C8B-B14F-4D97-AF65-F5344CB8AC3E}">
        <p14:creationId xmlns:p14="http://schemas.microsoft.com/office/powerpoint/2010/main" val="116988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יוניפי"ל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1157591"/>
            <a:ext cx="12192000" cy="5262259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en-US" sz="3200" b="1" dirty="0">
                <a:solidFill>
                  <a:srgbClr val="0000FF"/>
                </a:solidFill>
              </a:rPr>
              <a:t>UNIFIL – United Nations Interim Force In Lebanon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>
                <a:solidFill>
                  <a:srgbClr val="0000FF"/>
                </a:solidFill>
              </a:rPr>
              <a:t>הוצב בדרום הלבנון בשנת 1978</a:t>
            </a:r>
          </a:p>
          <a:p>
            <a:pPr lvl="1" algn="r" rtl="1">
              <a:lnSpc>
                <a:spcPct val="100000"/>
              </a:lnSpc>
            </a:pPr>
            <a:r>
              <a:rPr lang="he-IL" sz="2800" dirty="0">
                <a:solidFill>
                  <a:srgbClr val="0000FF"/>
                </a:solidFill>
              </a:rPr>
              <a:t>חלק מהבנות שנתגבשו בעקבות 'מבצע ליטני'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>
                <a:solidFill>
                  <a:srgbClr val="0000FF"/>
                </a:solidFill>
              </a:rPr>
              <a:t>כוח או"ם, שביצע סיורים ותצפיות והיה אמור לדווח לישראל וללבנון על הפרות החלטות מועצת הביטחון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>
                <a:solidFill>
                  <a:srgbClr val="0000FF"/>
                </a:solidFill>
              </a:rPr>
              <a:t>סד"כ:</a:t>
            </a:r>
          </a:p>
          <a:p>
            <a:pPr lvl="1" algn="r" rtl="1">
              <a:lnSpc>
                <a:spcPct val="100000"/>
              </a:lnSpc>
            </a:pPr>
            <a:r>
              <a:rPr lang="he-IL" sz="2800" dirty="0">
                <a:solidFill>
                  <a:srgbClr val="0000FF"/>
                </a:solidFill>
              </a:rPr>
              <a:t>ארבעה גדודי חי"ר</a:t>
            </a:r>
          </a:p>
          <a:p>
            <a:pPr lvl="1" algn="r" rtl="1">
              <a:lnSpc>
                <a:spcPct val="100000"/>
              </a:lnSpc>
            </a:pPr>
            <a:r>
              <a:rPr lang="he-IL" sz="2800" dirty="0">
                <a:solidFill>
                  <a:srgbClr val="0000FF"/>
                </a:solidFill>
              </a:rPr>
              <a:t>יחידת מסוקים</a:t>
            </a:r>
          </a:p>
          <a:p>
            <a:pPr algn="r" rtl="1">
              <a:lnSpc>
                <a:spcPct val="100000"/>
              </a:lnSpc>
            </a:pPr>
            <a:r>
              <a:rPr lang="he-IL" sz="3200" b="1" dirty="0">
                <a:solidFill>
                  <a:srgbClr val="0000FF"/>
                </a:solidFill>
              </a:rPr>
              <a:t>מפקדה - </a:t>
            </a:r>
            <a:r>
              <a:rPr lang="he-IL" sz="3200" b="1" dirty="0" err="1">
                <a:solidFill>
                  <a:srgbClr val="0000FF"/>
                </a:solidFill>
              </a:rPr>
              <a:t>נקורה</a:t>
            </a:r>
            <a:endParaRPr lang="he-IL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32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שטח ואוכלוסייה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-101600" y="928555"/>
            <a:ext cx="12192000" cy="5768109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sz="4000" b="1" dirty="0"/>
              <a:t>שטח הררי קשה</a:t>
            </a:r>
          </a:p>
          <a:p>
            <a:pPr lvl="1" algn="r" rtl="1">
              <a:lnSpc>
                <a:spcPct val="100000"/>
              </a:lnSpc>
            </a:pPr>
            <a:r>
              <a:rPr lang="he-IL" sz="3600" dirty="0"/>
              <a:t>שורת רכסים/וואדיות בכיוון כללי צפון – דרום</a:t>
            </a:r>
          </a:p>
          <a:p>
            <a:pPr lvl="1" algn="r" rtl="1">
              <a:lnSpc>
                <a:spcPct val="100000"/>
              </a:lnSpc>
            </a:pPr>
            <a:r>
              <a:rPr lang="he-IL" sz="3600" dirty="0"/>
              <a:t>צירי תנועה מעטים, צרים ומפותלים</a:t>
            </a:r>
          </a:p>
          <a:p>
            <a:pPr lvl="1" algn="r" rtl="1">
              <a:lnSpc>
                <a:spcPct val="100000"/>
              </a:lnSpc>
            </a:pPr>
            <a:r>
              <a:rPr lang="he-IL" sz="3600" dirty="0" err="1"/>
              <a:t>תכסית</a:t>
            </a:r>
            <a:r>
              <a:rPr lang="he-IL" sz="3600" dirty="0"/>
              <a:t> מורכבת: צמחיה עבותה, טרסות, שטחים בנויים</a:t>
            </a:r>
          </a:p>
          <a:p>
            <a:pPr algn="r" rtl="1">
              <a:lnSpc>
                <a:spcPct val="100000"/>
              </a:lnSpc>
            </a:pPr>
            <a:r>
              <a:rPr lang="he-IL" sz="4000" b="1" dirty="0"/>
              <a:t>בשנת 1985 – אוכלוסייה של כ־250,000 נפש</a:t>
            </a:r>
          </a:p>
          <a:p>
            <a:pPr lvl="1" algn="r" rtl="1">
              <a:lnSpc>
                <a:spcPct val="100000"/>
              </a:lnSpc>
            </a:pPr>
            <a:r>
              <a:rPr lang="he-IL" sz="3600" dirty="0"/>
              <a:t>הצטמצמה לכ־110,000 נפש בשנת 2000</a:t>
            </a:r>
          </a:p>
          <a:p>
            <a:pPr algn="r" rtl="1">
              <a:lnSpc>
                <a:spcPct val="100000"/>
              </a:lnSpc>
            </a:pPr>
            <a:r>
              <a:rPr lang="he-IL" sz="4000" b="1" dirty="0"/>
              <a:t>רוב האוכלוסייה – שיעית</a:t>
            </a:r>
          </a:p>
          <a:p>
            <a:pPr lvl="1" algn="r" rtl="1">
              <a:lnSpc>
                <a:spcPct val="100000"/>
              </a:lnSpc>
            </a:pPr>
            <a:r>
              <a:rPr lang="he-IL" sz="3600" dirty="0"/>
              <a:t>מספר מובלעות נוצריות: </a:t>
            </a:r>
            <a:r>
              <a:rPr lang="he-IL" sz="3600" dirty="0" err="1"/>
              <a:t>מרג</a:t>
            </a:r>
            <a:r>
              <a:rPr lang="he-IL" sz="3600" dirty="0"/>
              <a:t>' עיון, </a:t>
            </a:r>
            <a:r>
              <a:rPr lang="he-IL" sz="3600" dirty="0" err="1"/>
              <a:t>עישייה</a:t>
            </a:r>
            <a:r>
              <a:rPr lang="he-IL" sz="3600" dirty="0"/>
              <a:t>, </a:t>
            </a:r>
            <a:r>
              <a:rPr lang="he-IL" sz="3600" dirty="0" err="1"/>
              <a:t>ג'זין</a:t>
            </a:r>
            <a:endParaRPr lang="he-IL" sz="3600" dirty="0"/>
          </a:p>
          <a:p>
            <a:pPr lvl="1" algn="r" rtl="1">
              <a:lnSpc>
                <a:spcPct val="100000"/>
              </a:lnSpc>
            </a:pPr>
            <a:r>
              <a:rPr lang="he-IL" sz="3600" dirty="0"/>
              <a:t>מובלעת דרוזית: </a:t>
            </a:r>
            <a:r>
              <a:rPr lang="he-IL" sz="3600" dirty="0" err="1"/>
              <a:t>חצביא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89130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1055" y="1007356"/>
            <a:ext cx="3999344" cy="946837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פריסת צה"ל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F76F0E4-27D7-45A7-8859-9F1C57735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4806" y="3630855"/>
            <a:ext cx="3645593" cy="2971557"/>
          </a:xfrm>
        </p:spPr>
        <p:txBody>
          <a:bodyPr>
            <a:noAutofit/>
          </a:bodyPr>
          <a:lstStyle/>
          <a:p>
            <a:pPr algn="r" rtl="1"/>
            <a:r>
              <a:rPr lang="he-IL" sz="3200" b="1" dirty="0"/>
              <a:t>מוצבים בנקודות שולטות</a:t>
            </a:r>
          </a:p>
          <a:p>
            <a:pPr algn="r" rtl="1"/>
            <a:r>
              <a:rPr lang="he-IL" sz="3200" b="1" dirty="0"/>
              <a:t>סד"כ סדיר מצומצם</a:t>
            </a:r>
          </a:p>
          <a:p>
            <a:pPr algn="r" rtl="1"/>
            <a:r>
              <a:rPr lang="he-IL" sz="3200" b="1" dirty="0"/>
              <a:t>גיבוי לפריסת צד"ל</a:t>
            </a:r>
            <a:endParaRPr lang="he-IL" sz="3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C1546C-A72D-45B9-A521-A789669CAA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1" t="972" r="1986" b="2778"/>
          <a:stretch/>
        </p:blipFill>
        <p:spPr>
          <a:xfrm>
            <a:off x="-1" y="-4397"/>
            <a:ext cx="8238837" cy="686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00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363"/>
            <a:ext cx="12192000" cy="765810"/>
          </a:xfrm>
        </p:spPr>
        <p:txBody>
          <a:bodyPr>
            <a:noAutofit/>
          </a:bodyPr>
          <a:lstStyle/>
          <a:p>
            <a:pPr rtl="1"/>
            <a:r>
              <a:rPr lang="he-IL" sz="5400" b="1" dirty="0">
                <a:solidFill>
                  <a:srgbClr val="0000FF"/>
                </a:solidFill>
              </a:rPr>
              <a:t>אירועים מרכזיים (1)</a:t>
            </a:r>
            <a:endParaRPr lang="en-US" sz="5400" b="1" dirty="0">
              <a:solidFill>
                <a:srgbClr val="0000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70DAD-942A-4893-B94B-EA58CD99A0E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0" y="1058779"/>
            <a:ext cx="12192000" cy="5726196"/>
          </a:xfrm>
        </p:spPr>
        <p:txBody>
          <a:bodyPr>
            <a:noAutofit/>
          </a:bodyPr>
          <a:lstStyle/>
          <a:p>
            <a:pPr algn="r" rtl="1">
              <a:lnSpc>
                <a:spcPct val="100000"/>
              </a:lnSpc>
            </a:pPr>
            <a:r>
              <a:rPr lang="he-IL" b="1" dirty="0"/>
              <a:t>בשנים הראשונות – פעילות אויב מוגבלת 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בעיקר נגד צד"ל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הביא למאמץ מוצלח לשיפור כושרו המבצעי של צד"ל, שהתאושש (1987–1990)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התגברות פח"ע משנת 1986, הביאה למבצעי תגובה של צה"ל: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b="1" dirty="0"/>
              <a:t>'חוק וסדר' </a:t>
            </a:r>
            <a:r>
              <a:rPr lang="he-IL" dirty="0"/>
              <a:t>– פשיטה על מחנה חיזבאללה </a:t>
            </a:r>
            <a:r>
              <a:rPr lang="he-IL" dirty="0" err="1"/>
              <a:t>במיידון</a:t>
            </a:r>
            <a:r>
              <a:rPr lang="he-IL" dirty="0"/>
              <a:t>, מאי 1988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b="1" dirty="0"/>
              <a:t>'כחול וחום' </a:t>
            </a:r>
            <a:r>
              <a:rPr lang="he-IL" dirty="0"/>
              <a:t>– פשיטה על מפקדת אחמד ג'יבריל </a:t>
            </a:r>
            <a:r>
              <a:rPr lang="he-IL" dirty="0" err="1"/>
              <a:t>בנועיימה</a:t>
            </a:r>
            <a:r>
              <a:rPr lang="he-IL" dirty="0"/>
              <a:t>, דצמבר 1988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לחימה בין </a:t>
            </a:r>
            <a:r>
              <a:rPr lang="he-IL" b="1" dirty="0" err="1"/>
              <a:t>אמל</a:t>
            </a:r>
            <a:r>
              <a:rPr lang="he-IL" b="1" dirty="0"/>
              <a:t> לחיזבאללה – מאי 1998 עד נובמבר 1990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משנת 1990 – חיזבאללה חוזר לזירה ומבסס הגמוניה בדרום הלבנון: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צה"ל הגביר היערכותו, כגיבוי לצד"ל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הסלמה – ירי רקטי על ישראל</a:t>
            </a:r>
          </a:p>
          <a:p>
            <a:pPr algn="r" rtl="1">
              <a:lnSpc>
                <a:spcPct val="100000"/>
              </a:lnSpc>
            </a:pPr>
            <a:r>
              <a:rPr lang="he-IL" b="1" dirty="0"/>
              <a:t>כתגובה יצא צה"ל למבצע 'דין וחשבון' </a:t>
            </a:r>
            <a:r>
              <a:rPr lang="he-IL" dirty="0"/>
              <a:t>– פעילות נרחבת כנגד חיזבאללה ויעדים פלסטיניים, יולי 1993</a:t>
            </a:r>
          </a:p>
          <a:p>
            <a:pPr lvl="1" algn="r" rtl="1">
              <a:lnSpc>
                <a:spcPct val="100000"/>
              </a:lnSpc>
              <a:spcBef>
                <a:spcPts val="0"/>
              </a:spcBef>
            </a:pPr>
            <a:r>
              <a:rPr lang="he-IL" dirty="0"/>
              <a:t>המבצע הסתיים ב'הבנות' בע"פ, שתחמו את העימות והיו אמורות למנוע ירי על ישראל</a:t>
            </a:r>
          </a:p>
        </p:txBody>
      </p:sp>
    </p:spTree>
    <p:extLst>
      <p:ext uri="{BB962C8B-B14F-4D97-AF65-F5344CB8AC3E}">
        <p14:creationId xmlns:p14="http://schemas.microsoft.com/office/powerpoint/2010/main" val="1584263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7626</TotalTime>
  <Words>1441</Words>
  <Application>Microsoft Office PowerPoint</Application>
  <PresentationFormat>מסך רחב</PresentationFormat>
  <Paragraphs>189</Paragraphs>
  <Slides>15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David</vt:lpstr>
      <vt:lpstr>Gisha</vt:lpstr>
      <vt:lpstr>Wingdings</vt:lpstr>
      <vt:lpstr>Office Theme</vt:lpstr>
      <vt:lpstr> המערכה ברצועת הביטחון בלבנון:  30 בספטמבר 1982 עד 24 במאי 2000</vt:lpstr>
      <vt:lpstr>המערכה ברצועת הביטחון בלבנון – רקע</vt:lpstr>
      <vt:lpstr>האויב</vt:lpstr>
      <vt:lpstr>צבא דרום לבנון (צד"ל)</vt:lpstr>
      <vt:lpstr>כוחותינו</vt:lpstr>
      <vt:lpstr>יוניפי"ל</vt:lpstr>
      <vt:lpstr>שטח ואוכלוסייה</vt:lpstr>
      <vt:lpstr>פריסת צה"ל</vt:lpstr>
      <vt:lpstr>אירועים מרכזיים (1)</vt:lpstr>
      <vt:lpstr>אירועים מרכזיים (2)</vt:lpstr>
      <vt:lpstr>אירועים מרכזיים (3)</vt:lpstr>
      <vt:lpstr>אירועים מרכזיים (4)</vt:lpstr>
      <vt:lpstr>תקופות ואירועים</vt:lpstr>
      <vt:lpstr>הלחימה: סיכום</vt:lpstr>
      <vt:lpstr>שר הביטחון, שאול מופז: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Rosenne</dc:creator>
  <cp:lastModifiedBy>user</cp:lastModifiedBy>
  <cp:revision>1410</cp:revision>
  <cp:lastPrinted>2021-04-18T14:41:17Z</cp:lastPrinted>
  <dcterms:created xsi:type="dcterms:W3CDTF">2015-08-28T07:22:13Z</dcterms:created>
  <dcterms:modified xsi:type="dcterms:W3CDTF">2021-06-27T05:12:02Z</dcterms:modified>
</cp:coreProperties>
</file>