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65" r:id="rId4"/>
    <p:sldId id="257" r:id="rId5"/>
    <p:sldId id="258" r:id="rId6"/>
    <p:sldId id="259" r:id="rId7"/>
    <p:sldId id="260" r:id="rId8"/>
    <p:sldId id="266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500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7D3A4A2-1CEE-4C85-BFB0-C53D20954AFA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FC2ED9C-81D4-42D4-982D-111D436EEB68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None/>
            </a:pPr>
            <a:r>
              <a:rPr lang="he-IL" b="1" u="sng" dirty="0"/>
              <a:t>הנחיות למדריכים</a:t>
            </a:r>
          </a:p>
          <a:p>
            <a:pPr algn="r" rtl="1">
              <a:buNone/>
            </a:pPr>
            <a:endParaRPr lang="he-IL" dirty="0"/>
          </a:p>
          <a:p>
            <a:pPr algn="r" rtl="1">
              <a:buNone/>
            </a:pPr>
            <a:r>
              <a:rPr lang="he-IL" dirty="0"/>
              <a:t>לפני התחלת הסדנה, הציגו את עצמכם. רשמו את הניסיון המקצועי שלכם בשקופית זו.</a:t>
            </a:r>
          </a:p>
          <a:p>
            <a:pPr algn="r" rtl="1">
              <a:buNone/>
            </a:pPr>
            <a:endParaRPr lang="he-IL" dirty="0"/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880717-5069-43C9-AD08-1106FBE18DB3}" type="slidenum">
              <a:rPr lang="he-IL" smtClean="0"/>
              <a:pPr/>
              <a:t>2</a:t>
            </a:fld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178220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34425F5C-90E0-7256-E24B-39D40413D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="" xmlns:a16="http://schemas.microsoft.com/office/drawing/2014/main" id="{1A55A0E6-4A1B-2CCD-BEEE-C11A4301F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48D90016-C036-D136-1D68-9BE79A8D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07FD0C24-7DCC-3C2E-2B95-56FFFEE5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228F7D5-1D17-CA0D-4B20-76DD21A6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26175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506AC115-CEF4-A006-C196-FB61950E3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="" xmlns:a16="http://schemas.microsoft.com/office/drawing/2014/main" id="{EC8DC0DA-922C-7DDC-B13F-FF524B47B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46993FFB-2440-E6E0-08D6-95268F963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9E58F33A-D275-61C5-25B0-959EA25E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3AB8D2A8-935E-B542-D825-6F128381F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69502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="" xmlns:a16="http://schemas.microsoft.com/office/drawing/2014/main" id="{00281EC4-FEE7-2C82-1906-B5D9FB0B4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="" xmlns:a16="http://schemas.microsoft.com/office/drawing/2014/main" id="{AF53B25A-474B-EA18-F124-60EEE9FA9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C45797F7-E391-0B54-7DCB-2C2C67CC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3CFB7BD4-7BA0-CB55-811E-67AE623F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3E587B61-AFC8-CA68-D0F6-B488474D7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282121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6FDBC9A3-5F0A-AABD-98E3-65D96F0C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F7225C65-AD4A-5C12-6D95-8375CC2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B86E4D9-4EE1-4D62-6A70-E23A2E30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7E1B19A9-0890-E70F-B79A-788E8A27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E2D7910D-B142-ABE0-E8C7-DFE2009E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11656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A383157A-64EC-17F3-F8E9-BCD86F826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="" xmlns:a16="http://schemas.microsoft.com/office/drawing/2014/main" id="{60C056B4-B15E-B4B9-E274-F60A1E0AB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7D01DF5-2438-07D7-F22F-1F1F4271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4B4B4B54-005E-2F94-5376-80EEBE8B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5E3A4772-DF66-78EF-8F0B-83575F33E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57812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2CC982E9-F0B8-2C10-E5D3-02D9DBFC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C0DEA02B-448A-22FF-BB76-7038D9D1D9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="" xmlns:a16="http://schemas.microsoft.com/office/drawing/2014/main" id="{ADFB0C1C-167F-737B-5A5F-BB127C2D4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="" xmlns:a16="http://schemas.microsoft.com/office/drawing/2014/main" id="{E12830E8-FDF1-3571-5007-9B364E7C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="" xmlns:a16="http://schemas.microsoft.com/office/drawing/2014/main" id="{B4BD8BCF-03F9-E0EF-2A66-D3B105E6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="" xmlns:a16="http://schemas.microsoft.com/office/drawing/2014/main" id="{5FCC6320-51B7-A820-D880-7CFCC0B5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949981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31D77DAD-9941-0353-BBEA-2D1D94CCC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="" xmlns:a16="http://schemas.microsoft.com/office/drawing/2014/main" id="{0DF4570B-BBA9-89E9-C8BE-A2FD0522C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="" xmlns:a16="http://schemas.microsoft.com/office/drawing/2014/main" id="{02AF1672-D8D4-ED4C-445F-90608261A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="" xmlns:a16="http://schemas.microsoft.com/office/drawing/2014/main" id="{67B6A929-739F-9796-7D47-D5B3C9BEF7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="" xmlns:a16="http://schemas.microsoft.com/office/drawing/2014/main" id="{98D53CBE-FEC2-2000-EB63-B936F8822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="" xmlns:a16="http://schemas.microsoft.com/office/drawing/2014/main" id="{7C85C1CE-F573-A4B3-81C4-F28DE695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="" xmlns:a16="http://schemas.microsoft.com/office/drawing/2014/main" id="{D92757A1-B5B4-81C5-CD12-E3CA62E6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="" xmlns:a16="http://schemas.microsoft.com/office/drawing/2014/main" id="{E312C0B2-2A3D-3C86-BD4B-5D6B120AB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65015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801B070C-C18D-F87F-69CE-78F800BC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="" xmlns:a16="http://schemas.microsoft.com/office/drawing/2014/main" id="{34D5CC57-AF1C-0324-3CAA-A31B3536D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="" xmlns:a16="http://schemas.microsoft.com/office/drawing/2014/main" id="{CB2B42F6-C2AD-371A-E984-31882A102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="" xmlns:a16="http://schemas.microsoft.com/office/drawing/2014/main" id="{E1C6AAAD-8E5D-4846-99A6-589B6DBD7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05140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="" xmlns:a16="http://schemas.microsoft.com/office/drawing/2014/main" id="{78D193D3-C06A-D432-0947-CDC2FD87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="" xmlns:a16="http://schemas.microsoft.com/office/drawing/2014/main" id="{CC914EFC-25FC-3827-518A-71004672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="" xmlns:a16="http://schemas.microsoft.com/office/drawing/2014/main" id="{1D705BC8-460C-5079-6B2B-E9FCE228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88278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EE5B104B-D77A-B01D-935C-C161D1E43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AD852643-D40C-E00B-CDD8-E179647BD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="" xmlns:a16="http://schemas.microsoft.com/office/drawing/2014/main" id="{14001CED-298E-5FDF-65E7-8A23FF1A8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="" xmlns:a16="http://schemas.microsoft.com/office/drawing/2014/main" id="{D87FEF66-8F2F-1AD6-C026-C5B50EAE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="" xmlns:a16="http://schemas.microsoft.com/office/drawing/2014/main" id="{8745FEB7-ACC4-D895-30DA-5AEE48046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="" xmlns:a16="http://schemas.microsoft.com/office/drawing/2014/main" id="{5BE1C38E-14F3-9F6A-1C18-3D93FEB0B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63926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B402CF4E-4F55-4557-C540-2C5B1A8EF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="" xmlns:a16="http://schemas.microsoft.com/office/drawing/2014/main" id="{E65D3657-7F9E-6249-5E11-332042BA5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="" xmlns:a16="http://schemas.microsoft.com/office/drawing/2014/main" id="{20E7D3C1-8ED5-2713-7DFD-A6EC911E2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="" xmlns:a16="http://schemas.microsoft.com/office/drawing/2014/main" id="{D24D0AF1-5592-A214-D8AF-2F5F8FE53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="" xmlns:a16="http://schemas.microsoft.com/office/drawing/2014/main" id="{9BCC6C4A-25AD-A6D9-9B83-53E1B77F7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="" xmlns:a16="http://schemas.microsoft.com/office/drawing/2014/main" id="{4BB0DFFE-BD8D-97F0-649C-0B78CD9C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627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="" xmlns:a16="http://schemas.microsoft.com/office/drawing/2014/main" id="{3693E324-9432-3555-CD07-9C74F810A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="" xmlns:a16="http://schemas.microsoft.com/office/drawing/2014/main" id="{722049D1-FFA3-28CA-49E4-76264437A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1B2AC72B-909F-D9AD-56C0-B63559809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F4560-6B7F-4865-BB69-C6E2727374D1}" type="datetimeFigureOut">
              <a:rPr lang="he-IL" smtClean="0"/>
              <a:pPr/>
              <a:t>כ"ו/סיון/תשפ"ג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C0C9F54C-7A2A-4455-5F77-0D942CDC0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9ACC61E1-ABB9-EE4D-F87D-EF9FE9676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2D6E-BE05-433A-BEB8-9196538B15A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229768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8">
            <a:extLst>
              <a:ext uri="{FF2B5EF4-FFF2-40B4-BE49-F238E27FC236}">
                <a16:creationId xmlns="" xmlns:a16="http://schemas.microsoft.com/office/drawing/2014/main" id="{BAD76F3E-3A97-486B-B402-44400A8B91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0AAFD2EF-0E0A-856D-ED5A-461D3AD60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he-IL" sz="8000">
                <a:cs typeface="+mn-cs"/>
              </a:rPr>
              <a:t>טיפים לניהול עסק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="" xmlns:a16="http://schemas.microsoft.com/office/drawing/2014/main" id="{27C5C168-D122-86C1-297D-A2C568AFBE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he-IL"/>
              <a:t>רו"ח משה פרג</a:t>
            </a:r>
          </a:p>
        </p:txBody>
      </p:sp>
      <p:sp>
        <p:nvSpPr>
          <p:cNvPr id="33" name="Rectangle 20">
            <a:extLst>
              <a:ext uri="{FF2B5EF4-FFF2-40B4-BE49-F238E27FC236}">
                <a16:creationId xmlns="" xmlns:a16="http://schemas.microsoft.com/office/drawing/2014/main" id="{391F6B52-91F4-4AEB-B6DB-29FEBCF28C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" name="Rectangle 22">
            <a:extLst>
              <a:ext uri="{FF2B5EF4-FFF2-40B4-BE49-F238E27FC236}">
                <a16:creationId xmlns="" xmlns:a16="http://schemas.microsoft.com/office/drawing/2014/main" id="{2CD6F061-7C53-44F4-9794-953DB70A45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875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="" xmlns:a16="http://schemas.microsoft.com/office/drawing/2014/main" id="{8D1AA55E-40D5-461B-A5A8-4AE8AAB71B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A5F96349-D76C-75A5-60CE-9FB7029F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he-IL" sz="5600" b="1"/>
              <a:t>טיפים לתכנון מימון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7EB498BD-8089-4626-91EA-4978EBEF53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AECE60C3-43B3-4098-70E1-9526B39CE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תמיד עדיף הלוואות לזמן ארוך על פני מימון לזמן קצר או מסגרת אשראי. למה?</a:t>
            </a:r>
          </a:p>
          <a:p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ריבית נמוכה יותר</a:t>
            </a:r>
          </a:p>
          <a:p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יכולת תכנון טובה יותר</a:t>
            </a:r>
          </a:p>
          <a:p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פחות בלבולי מוח וריצות לבנקים</a:t>
            </a:r>
          </a:p>
          <a:p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סיכון נמוך לשינויים תכופים בעלויות המימון</a:t>
            </a:r>
          </a:p>
          <a:p>
            <a:endParaRPr lang="he-IL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he-IL" sz="2000">
                <a:solidFill>
                  <a:schemeClr val="tx1">
                    <a:alpha val="80000"/>
                  </a:schemeClr>
                </a:solidFill>
              </a:rPr>
              <a:t>דוגמא – יש לנו לקוח שמחזור הכנסותיו הוא כ – 24 מיליון. עלויות המימון שלו עולות על 1 מיליון ש"ח, רק בגלל שהוא מקבל הלוואות לזמן קצר. למעלה ממחצית זמנו מוקדש לריצה אחרי הבנקים.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78350D8D-73D6-4132-89B5-DD52F3962A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24" name="Graphic 11">
              <a:extLst>
                <a:ext uri="{FF2B5EF4-FFF2-40B4-BE49-F238E27FC236}">
                  <a16:creationId xmlns="" xmlns:a16="http://schemas.microsoft.com/office/drawing/2014/main" id="{6CB927A4-E432-4310-9CD5-E89FF50631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0">
              <a:extLst>
                <a:ext uri="{FF2B5EF4-FFF2-40B4-BE49-F238E27FC236}">
                  <a16:creationId xmlns="" xmlns:a16="http://schemas.microsoft.com/office/drawing/2014/main" id="{E3020543-B24B-4EC4-8FFC-8DD88EEA91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2">
              <a:extLst>
                <a:ext uri="{FF2B5EF4-FFF2-40B4-BE49-F238E27FC236}">
                  <a16:creationId xmlns="" xmlns:a16="http://schemas.microsoft.com/office/drawing/2014/main" id="{1453BF6C-B012-48B7-B4E8-6D7AC7C27D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2016106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="" xmlns:a16="http://schemas.microsoft.com/office/drawing/2014/main" id="{8D1AA55E-40D5-461B-A5A8-4AE8AAB71B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2D8D661C-15C8-4991-7687-949C4B53E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he-IL" sz="5600" b="1"/>
              <a:t>טיפים למימון (המשך)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7EB498BD-8089-4626-91EA-4978EBEF53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E5B6D39E-D9F9-C4C7-B8B3-5AD0F43C7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e-IL" sz="2000" dirty="0">
                <a:solidFill>
                  <a:schemeClr val="tx1">
                    <a:alpha val="80000"/>
                  </a:schemeClr>
                </a:solidFill>
              </a:rPr>
              <a:t>מימון אישי או מימון מהבנק – </a:t>
            </a:r>
          </a:p>
          <a:p>
            <a:r>
              <a:rPr lang="he-IL" sz="2000" dirty="0">
                <a:solidFill>
                  <a:schemeClr val="tx1">
                    <a:alpha val="80000"/>
                  </a:schemeClr>
                </a:solidFill>
              </a:rPr>
              <a:t>בניגוד לרבים, אני סבור שכל זמן שזה אפשרי, עדיף להביא כסף מהבית ולא לקחת כסף מהבנק. למה?</a:t>
            </a:r>
          </a:p>
          <a:p>
            <a:r>
              <a:rPr lang="he-IL" sz="2000" dirty="0">
                <a:solidFill>
                  <a:schemeClr val="tx1">
                    <a:alpha val="80000"/>
                  </a:schemeClr>
                </a:solidFill>
              </a:rPr>
              <a:t>כי ממילא אנחנו ערבים באופן אישי לאשראי שהעסק לוקח מהבנק, גם אם העסק מאוגד כחברה בע"מ.</a:t>
            </a:r>
          </a:p>
          <a:p>
            <a:r>
              <a:rPr lang="he-IL" sz="2000" dirty="0">
                <a:solidFill>
                  <a:schemeClr val="tx1">
                    <a:alpha val="80000"/>
                  </a:schemeClr>
                </a:solidFill>
              </a:rPr>
              <a:t>כי הבנק גובה ריבית הרבה יותר גבוהה מאשר הוא משלם לנו בחשבון האישי (בין 4 – 8 אחוז יותר).</a:t>
            </a:r>
          </a:p>
          <a:p>
            <a:r>
              <a:rPr lang="he-IL" sz="2000" dirty="0">
                <a:solidFill>
                  <a:schemeClr val="tx1">
                    <a:alpha val="80000"/>
                  </a:schemeClr>
                </a:solidFill>
              </a:rPr>
              <a:t>כי תעודת הזהות הבנקאית שלנו טובה פחות ככל שניקח אשראי גבוה יותר מהבנק (אנו מהווים סיכון לבנק)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78350D8D-73D6-4132-89B5-DD52F3962A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24" name="Graphic 11">
              <a:extLst>
                <a:ext uri="{FF2B5EF4-FFF2-40B4-BE49-F238E27FC236}">
                  <a16:creationId xmlns="" xmlns:a16="http://schemas.microsoft.com/office/drawing/2014/main" id="{6CB927A4-E432-4310-9CD5-E89FF50631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0">
              <a:extLst>
                <a:ext uri="{FF2B5EF4-FFF2-40B4-BE49-F238E27FC236}">
                  <a16:creationId xmlns="" xmlns:a16="http://schemas.microsoft.com/office/drawing/2014/main" id="{E3020543-B24B-4EC4-8FFC-8DD88EEA91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2">
              <a:extLst>
                <a:ext uri="{FF2B5EF4-FFF2-40B4-BE49-F238E27FC236}">
                  <a16:creationId xmlns="" xmlns:a16="http://schemas.microsoft.com/office/drawing/2014/main" id="{1453BF6C-B012-48B7-B4E8-6D7AC7C27D0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47542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7526066" y="1045222"/>
            <a:ext cx="2842837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86"/>
              </a:lnSpc>
              <a:spcBef>
                <a:spcPct val="0"/>
              </a:spcBef>
            </a:pPr>
            <a:r>
              <a:rPr lang="he-IL" sz="2100" b="1" spc="17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מי אני?</a:t>
            </a:r>
            <a:endParaRPr lang="en-US" sz="2100" b="1" spc="17" dirty="0">
              <a:solidFill>
                <a:srgbClr val="3C56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2590800" y="1838852"/>
            <a:ext cx="7841605" cy="43858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רואה חשבון מאז שנת 1981, בעל משרד לראיית חשבון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בעל תואר</a:t>
            </a:r>
            <a:r>
              <a:rPr lang="en-US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</a:t>
            </a: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בתחום של אסטרטגיה עסקית וניהול בינלאומי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יועץ עסקי לחברות, לעצמאים ולמשפחות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מחבר 5 ספרים בתחום היעוץ העסקי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מחבר ספר בתחום של פילוסופית חיים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מאמן אישי, מגשר ובורר עסקי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חבר בארגון רוטרי, מועדון באר </a:t>
            </a:r>
            <a:r>
              <a:rPr lang="he-IL" sz="1900" spc="53" dirty="0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שבע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שירות צבאי –</a:t>
            </a:r>
            <a:r>
              <a:rPr lang="he-IL" sz="1900" spc="53" dirty="0" err="1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אי</a:t>
            </a:r>
            <a:r>
              <a:rPr lang="he-IL" sz="1900" spc="53" dirty="0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 צוות אוויר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טל. 052-4355354</a:t>
            </a:r>
          </a:p>
          <a:p>
            <a:pPr marL="228577" indent="-228577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1900" spc="53" dirty="0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אימייל – </a:t>
            </a:r>
            <a:r>
              <a:rPr lang="en-US" sz="1900" spc="53" smtClean="0">
                <a:solidFill>
                  <a:srgbClr val="3C56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pereg@barak.net.il</a:t>
            </a:r>
            <a:endParaRPr lang="he-IL" sz="1900" spc="53" dirty="0">
              <a:solidFill>
                <a:srgbClr val="3C56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תמונה 43">
            <a:extLst>
              <a:ext uri="{FF2B5EF4-FFF2-40B4-BE49-F238E27FC236}">
                <a16:creationId xmlns="" xmlns:a16="http://schemas.microsoft.com/office/drawing/2014/main" id="{F1215F7B-9267-5A59-86FD-01E173E7A0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3095" y="1079815"/>
            <a:ext cx="1945809" cy="195596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E777E57D-6A88-4B5B-A068-2BA7FF4E8C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B592ACD7-D32F-3AF5-CBB8-AADE9D57D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02920"/>
            <a:ext cx="10509504" cy="1975104"/>
          </a:xfrm>
        </p:spPr>
        <p:txBody>
          <a:bodyPr anchor="b">
            <a:normAutofit/>
          </a:bodyPr>
          <a:lstStyle/>
          <a:p>
            <a:r>
              <a:rPr lang="he-IL" sz="5400" dirty="0"/>
              <a:t>אסטרטגיה עסקית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7117410-A2A4-4085-9ADC-46744551DB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9F74EB5-E547-4FB4-95F5-BCC788F3C4A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D2689F2-486F-A065-828C-70F1D2647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28416"/>
            <a:ext cx="10509504" cy="2715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200" dirty="0"/>
              <a:t>כמו שאדם יוצא למסע באזור לא מוכר, כך גם עסק צריך לתכנן את מהלכיו:</a:t>
            </a:r>
          </a:p>
          <a:p>
            <a:r>
              <a:rPr lang="he-IL" altLang="he-IL" sz="2200" dirty="0"/>
              <a:t>איפה אני נמצא – ניתוח סביבה עסקית (לקוחות, ספקים, איומים, הזדמנויות)</a:t>
            </a:r>
          </a:p>
          <a:p>
            <a:r>
              <a:rPr lang="he-IL" altLang="he-IL" sz="2200" dirty="0"/>
              <a:t>להיכן אני רוצה להגיע – שאיפות ומטרות (במונחים של כמות וזמן)</a:t>
            </a:r>
          </a:p>
          <a:p>
            <a:r>
              <a:rPr lang="he-IL" altLang="he-IL" sz="2200" dirty="0"/>
              <a:t>מהי היכולת שלי – ניתוח הסביבה הפנימית (ידע, מימון, יתרון תחרותי)</a:t>
            </a:r>
          </a:p>
          <a:p>
            <a:r>
              <a:rPr lang="he-IL" altLang="he-IL" sz="2200" dirty="0"/>
              <a:t>איך אגיע לשם – האסטרטגיה העסקית המשתמשת ביכולת של העסק, על מנת להשיג את המטרות העסקיות (אסטרטגיה היא משחק במשאבים מוגבלים – הון, כ"א, זמן)</a:t>
            </a:r>
          </a:p>
          <a:p>
            <a:endParaRPr lang="he-IL" sz="2200" dirty="0"/>
          </a:p>
        </p:txBody>
      </p:sp>
    </p:spTree>
    <p:extLst>
      <p:ext uri="{BB962C8B-B14F-4D97-AF65-F5344CB8AC3E}">
        <p14:creationId xmlns="" xmlns:p14="http://schemas.microsoft.com/office/powerpoint/2010/main" val="381225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04C21BAE-6866-4C7A-A7EC-C1B2E572D5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איזון אבנים ב-עץ">
            <a:extLst>
              <a:ext uri="{FF2B5EF4-FFF2-40B4-BE49-F238E27FC236}">
                <a16:creationId xmlns="" xmlns:a16="http://schemas.microsoft.com/office/drawing/2014/main" id="{D21F6FF0-6AC0-B52C-2B16-80A6521645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39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="" xmlns:a16="http://schemas.microsoft.com/office/drawing/2014/main" id="{7E7D0C94-08B4-48AE-8813-CC4D60294F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3899" y="609600"/>
            <a:ext cx="5372101" cy="5513767"/>
          </a:xfrm>
          <a:custGeom>
            <a:avLst/>
            <a:gdLst>
              <a:gd name="connsiteX0" fmla="*/ 0 w 5372101"/>
              <a:gd name="connsiteY0" fmla="*/ 0 h 5513767"/>
              <a:gd name="connsiteX1" fmla="*/ 5372101 w 5372101"/>
              <a:gd name="connsiteY1" fmla="*/ 0 h 5513767"/>
              <a:gd name="connsiteX2" fmla="*/ 5372101 w 5372101"/>
              <a:gd name="connsiteY2" fmla="*/ 5513767 h 5513767"/>
              <a:gd name="connsiteX3" fmla="*/ 5363126 w 5372101"/>
              <a:gd name="connsiteY3" fmla="*/ 5512835 h 5513767"/>
              <a:gd name="connsiteX4" fmla="*/ 5316714 w 5372101"/>
              <a:gd name="connsiteY4" fmla="*/ 5491247 h 5513767"/>
              <a:gd name="connsiteX5" fmla="*/ 5198331 w 5372101"/>
              <a:gd name="connsiteY5" fmla="*/ 5470092 h 5513767"/>
              <a:gd name="connsiteX6" fmla="*/ 5150428 w 5372101"/>
              <a:gd name="connsiteY6" fmla="*/ 5472506 h 5513767"/>
              <a:gd name="connsiteX7" fmla="*/ 5085506 w 5372101"/>
              <a:gd name="connsiteY7" fmla="*/ 5468851 h 5513767"/>
              <a:gd name="connsiteX8" fmla="*/ 4968663 w 5372101"/>
              <a:gd name="connsiteY8" fmla="*/ 5470487 h 5513767"/>
              <a:gd name="connsiteX9" fmla="*/ 4815623 w 5372101"/>
              <a:gd name="connsiteY9" fmla="*/ 5458622 h 5513767"/>
              <a:gd name="connsiteX10" fmla="*/ 4716679 w 5372101"/>
              <a:gd name="connsiteY10" fmla="*/ 5405365 h 5513767"/>
              <a:gd name="connsiteX11" fmla="*/ 4704891 w 5372101"/>
              <a:gd name="connsiteY11" fmla="*/ 5411529 h 5513767"/>
              <a:gd name="connsiteX12" fmla="*/ 4630496 w 5372101"/>
              <a:gd name="connsiteY12" fmla="*/ 5396532 h 5513767"/>
              <a:gd name="connsiteX13" fmla="*/ 4506964 w 5372101"/>
              <a:gd name="connsiteY13" fmla="*/ 5396685 h 5513767"/>
              <a:gd name="connsiteX14" fmla="*/ 4427135 w 5372101"/>
              <a:gd name="connsiteY14" fmla="*/ 5358585 h 5513767"/>
              <a:gd name="connsiteX15" fmla="*/ 4028338 w 5372101"/>
              <a:gd name="connsiteY15" fmla="*/ 5313494 h 5513767"/>
              <a:gd name="connsiteX16" fmla="*/ 4015367 w 5372101"/>
              <a:gd name="connsiteY16" fmla="*/ 5320766 h 5513767"/>
              <a:gd name="connsiteX17" fmla="*/ 4002837 w 5372101"/>
              <a:gd name="connsiteY17" fmla="*/ 5322294 h 5513767"/>
              <a:gd name="connsiteX18" fmla="*/ 3997650 w 5372101"/>
              <a:gd name="connsiteY18" fmla="*/ 5329513 h 5513767"/>
              <a:gd name="connsiteX19" fmla="*/ 3991991 w 5372101"/>
              <a:gd name="connsiteY19" fmla="*/ 5331908 h 5513767"/>
              <a:gd name="connsiteX20" fmla="*/ 3925210 w 5372101"/>
              <a:gd name="connsiteY20" fmla="*/ 5319395 h 5513767"/>
              <a:gd name="connsiteX21" fmla="*/ 3837014 w 5372101"/>
              <a:gd name="connsiteY21" fmla="*/ 5289023 h 5513767"/>
              <a:gd name="connsiteX22" fmla="*/ 3798765 w 5372101"/>
              <a:gd name="connsiteY22" fmla="*/ 5299431 h 5513767"/>
              <a:gd name="connsiteX23" fmla="*/ 3792144 w 5372101"/>
              <a:gd name="connsiteY23" fmla="*/ 5301616 h 5513767"/>
              <a:gd name="connsiteX24" fmla="*/ 3766249 w 5372101"/>
              <a:gd name="connsiteY24" fmla="*/ 5301869 h 5513767"/>
              <a:gd name="connsiteX25" fmla="*/ 3718651 w 5372101"/>
              <a:gd name="connsiteY25" fmla="*/ 5320541 h 5513767"/>
              <a:gd name="connsiteX26" fmla="*/ 3671207 w 5372101"/>
              <a:gd name="connsiteY26" fmla="*/ 5318046 h 5513767"/>
              <a:gd name="connsiteX27" fmla="*/ 3446863 w 5372101"/>
              <a:gd name="connsiteY27" fmla="*/ 5294348 h 5513767"/>
              <a:gd name="connsiteX28" fmla="*/ 3312000 w 5372101"/>
              <a:gd name="connsiteY28" fmla="*/ 5286923 h 5513767"/>
              <a:gd name="connsiteX29" fmla="*/ 3259756 w 5372101"/>
              <a:gd name="connsiteY29" fmla="*/ 5294712 h 5513767"/>
              <a:gd name="connsiteX30" fmla="*/ 3187481 w 5372101"/>
              <a:gd name="connsiteY30" fmla="*/ 5298457 h 5513767"/>
              <a:gd name="connsiteX31" fmla="*/ 3124115 w 5372101"/>
              <a:gd name="connsiteY31" fmla="*/ 5294626 h 5513767"/>
              <a:gd name="connsiteX32" fmla="*/ 3099907 w 5372101"/>
              <a:gd name="connsiteY32" fmla="*/ 5302443 h 5513767"/>
              <a:gd name="connsiteX33" fmla="*/ 3017494 w 5372101"/>
              <a:gd name="connsiteY33" fmla="*/ 5301439 h 5513767"/>
              <a:gd name="connsiteX34" fmla="*/ 3010848 w 5372101"/>
              <a:gd name="connsiteY34" fmla="*/ 5307225 h 5513767"/>
              <a:gd name="connsiteX35" fmla="*/ 2994286 w 5372101"/>
              <a:gd name="connsiteY35" fmla="*/ 5309060 h 5513767"/>
              <a:gd name="connsiteX36" fmla="*/ 2988160 w 5372101"/>
              <a:gd name="connsiteY36" fmla="*/ 5310041 h 5513767"/>
              <a:gd name="connsiteX37" fmla="*/ 2984260 w 5372101"/>
              <a:gd name="connsiteY37" fmla="*/ 5307528 h 5513767"/>
              <a:gd name="connsiteX38" fmla="*/ 2979127 w 5372101"/>
              <a:gd name="connsiteY38" fmla="*/ 5308389 h 5513767"/>
              <a:gd name="connsiteX39" fmla="*/ 2978660 w 5372101"/>
              <a:gd name="connsiteY39" fmla="*/ 5311563 h 5513767"/>
              <a:gd name="connsiteX40" fmla="*/ 2946326 w 5372101"/>
              <a:gd name="connsiteY40" fmla="*/ 5316745 h 5513767"/>
              <a:gd name="connsiteX41" fmla="*/ 2713134 w 5372101"/>
              <a:gd name="connsiteY41" fmla="*/ 5331381 h 5513767"/>
              <a:gd name="connsiteX42" fmla="*/ 2352072 w 5372101"/>
              <a:gd name="connsiteY42" fmla="*/ 5342761 h 5513767"/>
              <a:gd name="connsiteX43" fmla="*/ 2260922 w 5372101"/>
              <a:gd name="connsiteY43" fmla="*/ 5328122 h 5513767"/>
              <a:gd name="connsiteX44" fmla="*/ 2178497 w 5372101"/>
              <a:gd name="connsiteY44" fmla="*/ 5351065 h 5513767"/>
              <a:gd name="connsiteX45" fmla="*/ 2034408 w 5372101"/>
              <a:gd name="connsiteY45" fmla="*/ 5307958 h 5513767"/>
              <a:gd name="connsiteX46" fmla="*/ 1831505 w 5372101"/>
              <a:gd name="connsiteY46" fmla="*/ 5312691 h 5513767"/>
              <a:gd name="connsiteX47" fmla="*/ 1710387 w 5372101"/>
              <a:gd name="connsiteY47" fmla="*/ 5308705 h 5513767"/>
              <a:gd name="connsiteX48" fmla="*/ 1664816 w 5372101"/>
              <a:gd name="connsiteY48" fmla="*/ 5296479 h 5513767"/>
              <a:gd name="connsiteX49" fmla="*/ 1600883 w 5372101"/>
              <a:gd name="connsiteY49" fmla="*/ 5286607 h 5513767"/>
              <a:gd name="connsiteX50" fmla="*/ 1488397 w 5372101"/>
              <a:gd name="connsiteY50" fmla="*/ 5260898 h 5513767"/>
              <a:gd name="connsiteX51" fmla="*/ 1336670 w 5372101"/>
              <a:gd name="connsiteY51" fmla="*/ 5240770 h 5513767"/>
              <a:gd name="connsiteX52" fmla="*/ 1224297 w 5372101"/>
              <a:gd name="connsiteY52" fmla="*/ 5271845 h 5513767"/>
              <a:gd name="connsiteX53" fmla="*/ 1214830 w 5372101"/>
              <a:gd name="connsiteY53" fmla="*/ 5263450 h 5513767"/>
              <a:gd name="connsiteX54" fmla="*/ 1138181 w 5372101"/>
              <a:gd name="connsiteY54" fmla="*/ 5262590 h 5513767"/>
              <a:gd name="connsiteX55" fmla="*/ 943575 w 5372101"/>
              <a:gd name="connsiteY55" fmla="*/ 5290808 h 5513767"/>
              <a:gd name="connsiteX56" fmla="*/ 529813 w 5372101"/>
              <a:gd name="connsiteY56" fmla="*/ 5218555 h 5513767"/>
              <a:gd name="connsiteX57" fmla="*/ 519546 w 5372101"/>
              <a:gd name="connsiteY57" fmla="*/ 5208845 h 5513767"/>
              <a:gd name="connsiteX58" fmla="*/ 507906 w 5372101"/>
              <a:gd name="connsiteY58" fmla="*/ 5204779 h 5513767"/>
              <a:gd name="connsiteX59" fmla="*/ 505153 w 5372101"/>
              <a:gd name="connsiteY59" fmla="*/ 5196726 h 5513767"/>
              <a:gd name="connsiteX60" fmla="*/ 500429 w 5372101"/>
              <a:gd name="connsiteY60" fmla="*/ 5193241 h 5513767"/>
              <a:gd name="connsiteX61" fmla="*/ 431923 w 5372101"/>
              <a:gd name="connsiteY61" fmla="*/ 5191553 h 5513767"/>
              <a:gd name="connsiteX62" fmla="*/ 337115 w 5372101"/>
              <a:gd name="connsiteY62" fmla="*/ 5202714 h 5513767"/>
              <a:gd name="connsiteX63" fmla="*/ 303383 w 5372101"/>
              <a:gd name="connsiteY63" fmla="*/ 5184750 h 5513767"/>
              <a:gd name="connsiteX64" fmla="*/ 297664 w 5372101"/>
              <a:gd name="connsiteY64" fmla="*/ 5181269 h 5513767"/>
              <a:gd name="connsiteX65" fmla="*/ 272701 w 5372101"/>
              <a:gd name="connsiteY65" fmla="*/ 5175678 h 5513767"/>
              <a:gd name="connsiteX66" fmla="*/ 268242 w 5372101"/>
              <a:gd name="connsiteY66" fmla="*/ 5163678 h 5513767"/>
              <a:gd name="connsiteX67" fmla="*/ 232517 w 5372101"/>
              <a:gd name="connsiteY67" fmla="*/ 5147792 h 5513767"/>
              <a:gd name="connsiteX68" fmla="*/ 185851 w 5372101"/>
              <a:gd name="connsiteY68" fmla="*/ 5140408 h 5513767"/>
              <a:gd name="connsiteX69" fmla="*/ 20337 w 5372101"/>
              <a:gd name="connsiteY69" fmla="*/ 5113040 h 5513767"/>
              <a:gd name="connsiteX70" fmla="*/ 0 w 5372101"/>
              <a:gd name="connsiteY70" fmla="*/ 5112243 h 551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5372101" h="5513767">
                <a:moveTo>
                  <a:pt x="0" y="0"/>
                </a:moveTo>
                <a:lnTo>
                  <a:pt x="5372101" y="0"/>
                </a:lnTo>
                <a:lnTo>
                  <a:pt x="5372101" y="5513767"/>
                </a:lnTo>
                <a:lnTo>
                  <a:pt x="5363126" y="5512835"/>
                </a:lnTo>
                <a:cubicBezTo>
                  <a:pt x="5345779" y="5509071"/>
                  <a:pt x="5329767" y="5502649"/>
                  <a:pt x="5316714" y="5491247"/>
                </a:cubicBezTo>
                <a:cubicBezTo>
                  <a:pt x="5295689" y="5478131"/>
                  <a:pt x="5219502" y="5459909"/>
                  <a:pt x="5198331" y="5470092"/>
                </a:cubicBezTo>
                <a:cubicBezTo>
                  <a:pt x="5181052" y="5469102"/>
                  <a:pt x="5165047" y="5459569"/>
                  <a:pt x="5150428" y="5472506"/>
                </a:cubicBezTo>
                <a:cubicBezTo>
                  <a:pt x="5129562" y="5487248"/>
                  <a:pt x="5088050" y="5445894"/>
                  <a:pt x="5085506" y="5468851"/>
                </a:cubicBezTo>
                <a:cubicBezTo>
                  <a:pt x="5055692" y="5440170"/>
                  <a:pt x="5006122" y="5469577"/>
                  <a:pt x="4968663" y="5470487"/>
                </a:cubicBezTo>
                <a:cubicBezTo>
                  <a:pt x="4947085" y="5444049"/>
                  <a:pt x="4889767" y="5472037"/>
                  <a:pt x="4815623" y="5458622"/>
                </a:cubicBezTo>
                <a:cubicBezTo>
                  <a:pt x="4792418" y="5428488"/>
                  <a:pt x="4765548" y="5449887"/>
                  <a:pt x="4716679" y="5405365"/>
                </a:cubicBezTo>
                <a:cubicBezTo>
                  <a:pt x="4713235" y="5407807"/>
                  <a:pt x="4709266" y="5409883"/>
                  <a:pt x="4704891" y="5411529"/>
                </a:cubicBezTo>
                <a:cubicBezTo>
                  <a:pt x="4679473" y="5421092"/>
                  <a:pt x="4646164" y="5414379"/>
                  <a:pt x="4630496" y="5396532"/>
                </a:cubicBezTo>
                <a:cubicBezTo>
                  <a:pt x="4590205" y="5365061"/>
                  <a:pt x="4548419" y="5412094"/>
                  <a:pt x="4506964" y="5396685"/>
                </a:cubicBezTo>
                <a:lnTo>
                  <a:pt x="4427135" y="5358585"/>
                </a:lnTo>
                <a:cubicBezTo>
                  <a:pt x="4319267" y="5308575"/>
                  <a:pt x="4152341" y="5340956"/>
                  <a:pt x="4028338" y="5313494"/>
                </a:cubicBezTo>
                <a:lnTo>
                  <a:pt x="4015367" y="5320766"/>
                </a:lnTo>
                <a:lnTo>
                  <a:pt x="4002837" y="5322294"/>
                </a:lnTo>
                <a:lnTo>
                  <a:pt x="3997650" y="5329513"/>
                </a:lnTo>
                <a:lnTo>
                  <a:pt x="3991991" y="5331908"/>
                </a:lnTo>
                <a:cubicBezTo>
                  <a:pt x="3969659" y="5338581"/>
                  <a:pt x="3978880" y="5316131"/>
                  <a:pt x="3925210" y="5319395"/>
                </a:cubicBezTo>
                <a:cubicBezTo>
                  <a:pt x="3947765" y="5277139"/>
                  <a:pt x="3837331" y="5338342"/>
                  <a:pt x="3837014" y="5289023"/>
                </a:cubicBezTo>
                <a:cubicBezTo>
                  <a:pt x="3824001" y="5291376"/>
                  <a:pt x="3811407" y="5295212"/>
                  <a:pt x="3798765" y="5299431"/>
                </a:cubicBezTo>
                <a:lnTo>
                  <a:pt x="3792144" y="5301616"/>
                </a:lnTo>
                <a:lnTo>
                  <a:pt x="3766249" y="5301869"/>
                </a:lnTo>
                <a:lnTo>
                  <a:pt x="3718651" y="5320541"/>
                </a:lnTo>
                <a:cubicBezTo>
                  <a:pt x="3703968" y="5321892"/>
                  <a:pt x="3688308" y="5321427"/>
                  <a:pt x="3671207" y="5318046"/>
                </a:cubicBezTo>
                <a:cubicBezTo>
                  <a:pt x="3616458" y="5288532"/>
                  <a:pt x="3514048" y="5333307"/>
                  <a:pt x="3446863" y="5294348"/>
                </a:cubicBezTo>
                <a:cubicBezTo>
                  <a:pt x="3420930" y="5283822"/>
                  <a:pt x="3333157" y="5274511"/>
                  <a:pt x="3312000" y="5286923"/>
                </a:cubicBezTo>
                <a:cubicBezTo>
                  <a:pt x="3292759" y="5287903"/>
                  <a:pt x="3273112" y="5280334"/>
                  <a:pt x="3259756" y="5294712"/>
                </a:cubicBezTo>
                <a:cubicBezTo>
                  <a:pt x="3239905" y="5311572"/>
                  <a:pt x="3185410" y="5275588"/>
                  <a:pt x="3187481" y="5298457"/>
                </a:cubicBezTo>
                <a:cubicBezTo>
                  <a:pt x="3168018" y="5286036"/>
                  <a:pt x="3146200" y="5288458"/>
                  <a:pt x="3124115" y="5294626"/>
                </a:cubicBezTo>
                <a:lnTo>
                  <a:pt x="3099907" y="5302443"/>
                </a:lnTo>
                <a:lnTo>
                  <a:pt x="3017494" y="5301439"/>
                </a:lnTo>
                <a:lnTo>
                  <a:pt x="3010848" y="5307225"/>
                </a:lnTo>
                <a:lnTo>
                  <a:pt x="2994286" y="5309060"/>
                </a:lnTo>
                <a:lnTo>
                  <a:pt x="2988160" y="5310041"/>
                </a:lnTo>
                <a:lnTo>
                  <a:pt x="2984260" y="5307528"/>
                </a:lnTo>
                <a:cubicBezTo>
                  <a:pt x="2981957" y="5306419"/>
                  <a:pt x="2980273" y="5306402"/>
                  <a:pt x="2979127" y="5308389"/>
                </a:cubicBezTo>
                <a:cubicBezTo>
                  <a:pt x="2978971" y="5309447"/>
                  <a:pt x="2978816" y="5310505"/>
                  <a:pt x="2978660" y="5311563"/>
                </a:cubicBezTo>
                <a:lnTo>
                  <a:pt x="2946326" y="5316745"/>
                </a:lnTo>
                <a:lnTo>
                  <a:pt x="2713134" y="5331381"/>
                </a:lnTo>
                <a:cubicBezTo>
                  <a:pt x="2610698" y="5372328"/>
                  <a:pt x="2466037" y="5325762"/>
                  <a:pt x="2352072" y="5342761"/>
                </a:cubicBezTo>
                <a:cubicBezTo>
                  <a:pt x="2293501" y="5293708"/>
                  <a:pt x="2324138" y="5338538"/>
                  <a:pt x="2260922" y="5328122"/>
                </a:cubicBezTo>
                <a:cubicBezTo>
                  <a:pt x="2275681" y="5372347"/>
                  <a:pt x="2185007" y="5301703"/>
                  <a:pt x="2178497" y="5351065"/>
                </a:cubicBezTo>
                <a:cubicBezTo>
                  <a:pt x="2133294" y="5337229"/>
                  <a:pt x="2097074" y="5300208"/>
                  <a:pt x="2034408" y="5307958"/>
                </a:cubicBezTo>
                <a:cubicBezTo>
                  <a:pt x="1981894" y="5332879"/>
                  <a:pt x="1896288" y="5279365"/>
                  <a:pt x="1831505" y="5312691"/>
                </a:cubicBezTo>
                <a:cubicBezTo>
                  <a:pt x="1807063" y="5321035"/>
                  <a:pt x="1727674" y="5322925"/>
                  <a:pt x="1710387" y="5308705"/>
                </a:cubicBezTo>
                <a:cubicBezTo>
                  <a:pt x="1693367" y="5306094"/>
                  <a:pt x="1674901" y="5312009"/>
                  <a:pt x="1664816" y="5296479"/>
                </a:cubicBezTo>
                <a:cubicBezTo>
                  <a:pt x="1649255" y="5277912"/>
                  <a:pt x="1596152" y="5309335"/>
                  <a:pt x="1600883" y="5286607"/>
                </a:cubicBezTo>
                <a:cubicBezTo>
                  <a:pt x="1563066" y="5308189"/>
                  <a:pt x="1524339" y="5269513"/>
                  <a:pt x="1488397" y="5260898"/>
                </a:cubicBezTo>
                <a:cubicBezTo>
                  <a:pt x="1459246" y="5282011"/>
                  <a:pt x="1412580" y="5243108"/>
                  <a:pt x="1336670" y="5240770"/>
                </a:cubicBezTo>
                <a:cubicBezTo>
                  <a:pt x="1304792" y="5265122"/>
                  <a:pt x="1285508" y="5238878"/>
                  <a:pt x="1224297" y="5271845"/>
                </a:cubicBezTo>
                <a:cubicBezTo>
                  <a:pt x="1221731" y="5268771"/>
                  <a:pt x="1218543" y="5265944"/>
                  <a:pt x="1214830" y="5263450"/>
                </a:cubicBezTo>
                <a:cubicBezTo>
                  <a:pt x="1193241" y="5248952"/>
                  <a:pt x="1158925" y="5248567"/>
                  <a:pt x="1138181" y="5262590"/>
                </a:cubicBezTo>
                <a:lnTo>
                  <a:pt x="943575" y="5290808"/>
                </a:lnTo>
                <a:cubicBezTo>
                  <a:pt x="823587" y="5316899"/>
                  <a:pt x="658340" y="5217603"/>
                  <a:pt x="529813" y="5218555"/>
                </a:cubicBezTo>
                <a:lnTo>
                  <a:pt x="519546" y="5208845"/>
                </a:lnTo>
                <a:lnTo>
                  <a:pt x="507906" y="5204779"/>
                </a:lnTo>
                <a:lnTo>
                  <a:pt x="505153" y="5196726"/>
                </a:lnTo>
                <a:lnTo>
                  <a:pt x="500429" y="5193241"/>
                </a:lnTo>
                <a:cubicBezTo>
                  <a:pt x="480923" y="5182176"/>
                  <a:pt x="482807" y="5205793"/>
                  <a:pt x="431923" y="5191553"/>
                </a:cubicBezTo>
                <a:cubicBezTo>
                  <a:pt x="440499" y="5237077"/>
                  <a:pt x="352872" y="5155083"/>
                  <a:pt x="337115" y="5202714"/>
                </a:cubicBezTo>
                <a:cubicBezTo>
                  <a:pt x="325265" y="5197752"/>
                  <a:pt x="314288" y="5191441"/>
                  <a:pt x="303383" y="5184750"/>
                </a:cubicBezTo>
                <a:lnTo>
                  <a:pt x="297664" y="5181269"/>
                </a:lnTo>
                <a:lnTo>
                  <a:pt x="272701" y="5175678"/>
                </a:lnTo>
                <a:lnTo>
                  <a:pt x="268242" y="5163678"/>
                </a:lnTo>
                <a:lnTo>
                  <a:pt x="232517" y="5147792"/>
                </a:lnTo>
                <a:cubicBezTo>
                  <a:pt x="218741" y="5143453"/>
                  <a:pt x="203450" y="5140668"/>
                  <a:pt x="185851" y="5140408"/>
                </a:cubicBezTo>
                <a:cubicBezTo>
                  <a:pt x="139207" y="5153337"/>
                  <a:pt x="79723" y="5120316"/>
                  <a:pt x="20337" y="5113040"/>
                </a:cubicBezTo>
                <a:lnTo>
                  <a:pt x="0" y="5112243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3539831A-78E7-414C-7A54-B2F62EDA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09" y="1071350"/>
            <a:ext cx="4775162" cy="1339382"/>
          </a:xfrm>
        </p:spPr>
        <p:txBody>
          <a:bodyPr>
            <a:normAutofit/>
          </a:bodyPr>
          <a:lstStyle/>
          <a:p>
            <a:pPr algn="ctr"/>
            <a:r>
              <a:rPr lang="he-IL" sz="3600"/>
              <a:t>נקודת איזון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F0C518C2-0AA4-470C-87B9-9CBF428FBA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564666" y="399531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430F317-7D25-23C6-2DB5-0DBD1B59B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319" y="2547257"/>
            <a:ext cx="4458446" cy="3109740"/>
          </a:xfrm>
        </p:spPr>
        <p:txBody>
          <a:bodyPr anchor="ctr">
            <a:normAutofit/>
          </a:bodyPr>
          <a:lstStyle/>
          <a:p>
            <a:r>
              <a:rPr lang="he-IL" sz="2000"/>
              <a:t>נקודת איזון היא רמת הכנסות שבה הרווח של העסק שווה בדיוק לאפס.</a:t>
            </a:r>
          </a:p>
          <a:p>
            <a:r>
              <a:rPr lang="he-IL" sz="2000"/>
              <a:t>כל הכנסה נוספת תביא אותו לרווח.</a:t>
            </a:r>
          </a:p>
          <a:p>
            <a:r>
              <a:rPr lang="he-IL" sz="2000"/>
              <a:t>נקודת האיזון מחושבת על סמך 2 נתוני יסוד:</a:t>
            </a:r>
          </a:p>
          <a:p>
            <a:pPr lvl="1"/>
            <a:r>
              <a:rPr lang="he-IL" sz="2000"/>
              <a:t>הוצאות קבועות</a:t>
            </a:r>
          </a:p>
          <a:p>
            <a:pPr lvl="1"/>
            <a:r>
              <a:rPr lang="he-IL" sz="2000"/>
              <a:t>אחוז הרווח הגולמי </a:t>
            </a:r>
          </a:p>
        </p:txBody>
      </p:sp>
    </p:spTree>
    <p:extLst>
      <p:ext uri="{BB962C8B-B14F-4D97-AF65-F5344CB8AC3E}">
        <p14:creationId xmlns="" xmlns:p14="http://schemas.microsoft.com/office/powerpoint/2010/main" val="391507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="" xmlns:a16="http://schemas.microsoft.com/office/drawing/2014/main" id="{DAF1966E-FD40-4A4A-B61B-C4DF7FA05F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="" xmlns:a16="http://schemas.microsoft.com/office/drawing/2014/main" id="{047BFA19-D45E-416B-A404-7AF2F3F2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="" xmlns:a16="http://schemas.microsoft.com/office/drawing/2014/main" id="{8E0105E7-23DB-4CF2-8258-FF47C762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9ACB2C6D-A2CE-C6B8-959A-FD00C1DA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he-IL" sz="4000"/>
              <a:t>הוצאות קבועות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074B4F7D-14B2-478B-8BF5-01E4E0C5D2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553A8467-A012-EC55-C859-689173C70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1700"/>
              <a:t>אלה הן הוצאות שקיימות גם אם לעסק לא תהיינה הכנסות כלל:</a:t>
            </a:r>
          </a:p>
          <a:p>
            <a:r>
              <a:rPr lang="he-IL" sz="1700"/>
              <a:t>שכר דירה – 10,000 ש"ח</a:t>
            </a:r>
          </a:p>
          <a:p>
            <a:r>
              <a:rPr lang="he-IL" sz="1700"/>
              <a:t>מזכירה – 10,000 ש"ח</a:t>
            </a:r>
          </a:p>
          <a:p>
            <a:r>
              <a:rPr lang="he-IL" sz="1700"/>
              <a:t>אחזקת רכב מנהל – 5,000 ש"ח</a:t>
            </a:r>
          </a:p>
          <a:p>
            <a:r>
              <a:rPr lang="he-IL" sz="1700"/>
              <a:t>ארנונה – 2,000 ש"ח</a:t>
            </a:r>
          </a:p>
          <a:p>
            <a:r>
              <a:rPr lang="he-IL" sz="1700"/>
              <a:t>חשמל חדרי הנהלה – 300 ש"ח</a:t>
            </a:r>
          </a:p>
          <a:p>
            <a:r>
              <a:rPr lang="he-IL" sz="1700"/>
              <a:t>ביטוח בסיסי – 300 ש"ח</a:t>
            </a:r>
          </a:p>
          <a:p>
            <a:r>
              <a:rPr lang="he-IL" sz="1700"/>
              <a:t>סה"כ עד כה – 27,600 ש"ח</a:t>
            </a:r>
          </a:p>
          <a:p>
            <a:r>
              <a:rPr lang="he-IL" sz="1700"/>
              <a:t>החזר הלוואה חודשי – 4,000 ש"ח (סה"כ כולל – 31,600 ש"ח)</a:t>
            </a:r>
          </a:p>
          <a:p>
            <a:r>
              <a:rPr lang="he-IL" sz="1700"/>
              <a:t>עוד דוגמאות?</a:t>
            </a:r>
          </a:p>
          <a:p>
            <a:endParaRPr lang="he-IL" sz="1700"/>
          </a:p>
        </p:txBody>
      </p:sp>
    </p:spTree>
    <p:extLst>
      <p:ext uri="{BB962C8B-B14F-4D97-AF65-F5344CB8AC3E}">
        <p14:creationId xmlns="" xmlns:p14="http://schemas.microsoft.com/office/powerpoint/2010/main" val="3833470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="" xmlns:a16="http://schemas.microsoft.com/office/drawing/2014/main" id="{801B3EC0-C865-4E52-A0F6-CB02B29A45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83B92583-C606-3CA6-377A-003CB63B7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41832"/>
            <a:ext cx="10506456" cy="1901952"/>
          </a:xfrm>
        </p:spPr>
        <p:txBody>
          <a:bodyPr anchor="b">
            <a:normAutofit/>
          </a:bodyPr>
          <a:lstStyle/>
          <a:p>
            <a:r>
              <a:rPr lang="he-IL" sz="5400" dirty="0"/>
              <a:t>רווח גולמי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066346BE-FDB4-4772-A696-0719490ABD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FB92FFCE-0C90-454E-AA25-D4EE9A6C39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41248" y="3146509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מציין מיקום תוכן 2">
            <a:extLst>
              <a:ext uri="{FF2B5EF4-FFF2-40B4-BE49-F238E27FC236}">
                <a16:creationId xmlns="" xmlns:a16="http://schemas.microsoft.com/office/drawing/2014/main" id="{363B000D-A9A0-B09B-3063-FA49754C0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668690"/>
            <a:ext cx="10509504" cy="2503510"/>
          </a:xfrm>
        </p:spPr>
        <p:txBody>
          <a:bodyPr>
            <a:normAutofit/>
          </a:bodyPr>
          <a:lstStyle/>
          <a:p>
            <a:r>
              <a:rPr lang="he-IL" sz="2000" dirty="0"/>
              <a:t>כמה העסק מרוויח מההפרש בין מחיר המכירה של המוצרים לבין העלות הישירה שלהם. לדוגמא:</a:t>
            </a:r>
          </a:p>
          <a:p>
            <a:r>
              <a:rPr lang="he-IL" sz="2000" dirty="0"/>
              <a:t>מחיר מכירה של נעליים </a:t>
            </a:r>
            <a:r>
              <a:rPr lang="he-IL" sz="2000" dirty="0" err="1"/>
              <a:t>– 2</a:t>
            </a:r>
            <a:r>
              <a:rPr lang="he-IL" sz="2000" dirty="0"/>
              <a:t>00 ש"ח ללא </a:t>
            </a:r>
            <a:r>
              <a:rPr lang="he-IL" sz="2000" dirty="0" smtClean="0"/>
              <a:t>מע"מ (אם יש מספר מוצרים, צריך לחשב את הממוצע)</a:t>
            </a:r>
            <a:endParaRPr lang="he-IL" sz="2000" dirty="0"/>
          </a:p>
          <a:p>
            <a:r>
              <a:rPr lang="he-IL" sz="2000" dirty="0"/>
              <a:t>עלות רכישה </a:t>
            </a:r>
            <a:r>
              <a:rPr lang="he-IL" sz="2000" dirty="0" err="1"/>
              <a:t>– 1</a:t>
            </a:r>
            <a:r>
              <a:rPr lang="he-IL" sz="2000" dirty="0"/>
              <a:t>20 ש"ח ללא </a:t>
            </a:r>
            <a:r>
              <a:rPr lang="he-IL" sz="2000" dirty="0" smtClean="0"/>
              <a:t>מע"מ (אם יש מספר מוצרים, צריך לחשב את הממוצע)</a:t>
            </a:r>
            <a:endParaRPr lang="he-IL" sz="2000" dirty="0"/>
          </a:p>
          <a:p>
            <a:r>
              <a:rPr lang="he-IL" sz="2000" dirty="0"/>
              <a:t>רווח גולמי </a:t>
            </a:r>
            <a:r>
              <a:rPr lang="he-IL" sz="2000" dirty="0" err="1"/>
              <a:t>– 8</a:t>
            </a:r>
            <a:r>
              <a:rPr lang="he-IL" sz="2000" dirty="0"/>
              <a:t>0 ש"ח</a:t>
            </a:r>
          </a:p>
          <a:p>
            <a:r>
              <a:rPr lang="he-IL" sz="2000" dirty="0"/>
              <a:t>אחוז הרווח הגולמי </a:t>
            </a:r>
            <a:r>
              <a:rPr lang="he-IL" sz="2000" dirty="0" err="1"/>
              <a:t>– 4</a:t>
            </a:r>
            <a:r>
              <a:rPr lang="he-IL" sz="2000" dirty="0"/>
              <a:t>0%</a:t>
            </a:r>
          </a:p>
          <a:p>
            <a:r>
              <a:rPr lang="he-IL" sz="2000" dirty="0"/>
              <a:t>אחוז הרווח הגולמי נמדד תמיד ממחיר המכירה ולא ממחיר העלות (66.7% במקרה זה)</a:t>
            </a:r>
          </a:p>
        </p:txBody>
      </p:sp>
    </p:spTree>
    <p:extLst>
      <p:ext uri="{BB962C8B-B14F-4D97-AF65-F5344CB8AC3E}">
        <p14:creationId xmlns="" xmlns:p14="http://schemas.microsoft.com/office/powerpoint/2010/main" val="4233928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=""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EA844178-A698-A313-B4CA-4CB627B5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he-IL" b="1" dirty="0"/>
              <a:t>חישוב נקודת האיזון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C51B68BA-1433-6011-8FC8-140BCF176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161" y="2514100"/>
            <a:ext cx="10366097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1700" dirty="0"/>
              <a:t>הנוסחה החשבונאית הרגילה:</a:t>
            </a:r>
          </a:p>
          <a:p>
            <a:pPr marL="1828800" lvl="4" indent="0">
              <a:buNone/>
            </a:pPr>
            <a:r>
              <a:rPr lang="he-IL" sz="1700" u="sng" dirty="0"/>
              <a:t>סכום ההוצאות הקבועות</a:t>
            </a:r>
          </a:p>
          <a:p>
            <a:pPr marL="914400" lvl="2" indent="0">
              <a:buNone/>
            </a:pPr>
            <a:r>
              <a:rPr lang="he-IL" sz="1700" dirty="0"/>
              <a:t>	 </a:t>
            </a:r>
            <a:r>
              <a:rPr lang="he-IL" sz="1700" dirty="0" smtClean="0"/>
              <a:t>הרווח הגולמי לפריט</a:t>
            </a:r>
            <a:endParaRPr lang="he-IL" sz="1700" dirty="0"/>
          </a:p>
          <a:p>
            <a:pPr marL="457200" lvl="1" indent="0">
              <a:buNone/>
            </a:pPr>
            <a:endParaRPr lang="he-IL" sz="1700" dirty="0"/>
          </a:p>
          <a:p>
            <a:pPr marL="457200" lvl="1" indent="0">
              <a:buNone/>
            </a:pPr>
            <a:r>
              <a:rPr lang="he-IL" sz="1700" u="sng" dirty="0"/>
              <a:t>27,600</a:t>
            </a:r>
            <a:r>
              <a:rPr lang="he-IL" sz="1700" dirty="0"/>
              <a:t>  = </a:t>
            </a:r>
            <a:r>
              <a:rPr lang="he-IL" sz="1700" dirty="0" smtClean="0"/>
              <a:t>345 נעליים בחודש כדי לאזן בין ההוצאות להכנסות, שהם 69,000 ש"ח במונחים כספיים</a:t>
            </a:r>
            <a:endParaRPr lang="he-IL" sz="1700" u="sng" dirty="0"/>
          </a:p>
          <a:p>
            <a:pPr marL="457200" lvl="1" indent="0">
              <a:buNone/>
            </a:pPr>
            <a:r>
              <a:rPr lang="he-IL" sz="1700" dirty="0"/>
              <a:t>  </a:t>
            </a:r>
            <a:r>
              <a:rPr lang="he-IL" sz="1700" dirty="0" smtClean="0"/>
              <a:t>80</a:t>
            </a:r>
            <a:endParaRPr lang="he-IL" sz="1700" dirty="0"/>
          </a:p>
          <a:p>
            <a:pPr marL="457200" lvl="1" indent="0">
              <a:buNone/>
            </a:pPr>
            <a:endParaRPr lang="he-IL" sz="1700" dirty="0"/>
          </a:p>
          <a:p>
            <a:pPr marL="457200" lvl="1" indent="0">
              <a:buNone/>
            </a:pPr>
            <a:r>
              <a:rPr lang="he-IL" sz="1700" dirty="0" smtClean="0"/>
              <a:t>345</a:t>
            </a:r>
            <a:r>
              <a:rPr lang="he-IL" sz="1700" dirty="0" smtClean="0"/>
              <a:t> </a:t>
            </a:r>
            <a:r>
              <a:rPr lang="en-US" sz="1700" dirty="0" smtClean="0"/>
              <a:t>X</a:t>
            </a:r>
            <a:r>
              <a:rPr lang="he-IL" sz="1700" dirty="0" smtClean="0"/>
              <a:t> 200 = 69,000 ש"ח</a:t>
            </a:r>
            <a:endParaRPr lang="he-IL" sz="1700" dirty="0"/>
          </a:p>
        </p:txBody>
      </p:sp>
    </p:spTree>
    <p:extLst>
      <p:ext uri="{BB962C8B-B14F-4D97-AF65-F5344CB8AC3E}">
        <p14:creationId xmlns="" xmlns:p14="http://schemas.microsoft.com/office/powerpoint/2010/main" val="2596578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04C21BAE-6866-4C7A-A7EC-C1B2E572D5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איזון אבנים ב-עץ">
            <a:extLst>
              <a:ext uri="{FF2B5EF4-FFF2-40B4-BE49-F238E27FC236}">
                <a16:creationId xmlns="" xmlns:a16="http://schemas.microsoft.com/office/drawing/2014/main" id="{D21F6FF0-6AC0-B52C-2B16-80A6521645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39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="" xmlns:a16="http://schemas.microsoft.com/office/drawing/2014/main" id="{7E7D0C94-08B4-48AE-8813-CC4D60294F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3899" y="609600"/>
            <a:ext cx="5372101" cy="5513767"/>
          </a:xfrm>
          <a:custGeom>
            <a:avLst/>
            <a:gdLst>
              <a:gd name="connsiteX0" fmla="*/ 0 w 5372101"/>
              <a:gd name="connsiteY0" fmla="*/ 0 h 5513767"/>
              <a:gd name="connsiteX1" fmla="*/ 5372101 w 5372101"/>
              <a:gd name="connsiteY1" fmla="*/ 0 h 5513767"/>
              <a:gd name="connsiteX2" fmla="*/ 5372101 w 5372101"/>
              <a:gd name="connsiteY2" fmla="*/ 5513767 h 5513767"/>
              <a:gd name="connsiteX3" fmla="*/ 5363126 w 5372101"/>
              <a:gd name="connsiteY3" fmla="*/ 5512835 h 5513767"/>
              <a:gd name="connsiteX4" fmla="*/ 5316714 w 5372101"/>
              <a:gd name="connsiteY4" fmla="*/ 5491247 h 5513767"/>
              <a:gd name="connsiteX5" fmla="*/ 5198331 w 5372101"/>
              <a:gd name="connsiteY5" fmla="*/ 5470092 h 5513767"/>
              <a:gd name="connsiteX6" fmla="*/ 5150428 w 5372101"/>
              <a:gd name="connsiteY6" fmla="*/ 5472506 h 5513767"/>
              <a:gd name="connsiteX7" fmla="*/ 5085506 w 5372101"/>
              <a:gd name="connsiteY7" fmla="*/ 5468851 h 5513767"/>
              <a:gd name="connsiteX8" fmla="*/ 4968663 w 5372101"/>
              <a:gd name="connsiteY8" fmla="*/ 5470487 h 5513767"/>
              <a:gd name="connsiteX9" fmla="*/ 4815623 w 5372101"/>
              <a:gd name="connsiteY9" fmla="*/ 5458622 h 5513767"/>
              <a:gd name="connsiteX10" fmla="*/ 4716679 w 5372101"/>
              <a:gd name="connsiteY10" fmla="*/ 5405365 h 5513767"/>
              <a:gd name="connsiteX11" fmla="*/ 4704891 w 5372101"/>
              <a:gd name="connsiteY11" fmla="*/ 5411529 h 5513767"/>
              <a:gd name="connsiteX12" fmla="*/ 4630496 w 5372101"/>
              <a:gd name="connsiteY12" fmla="*/ 5396532 h 5513767"/>
              <a:gd name="connsiteX13" fmla="*/ 4506964 w 5372101"/>
              <a:gd name="connsiteY13" fmla="*/ 5396685 h 5513767"/>
              <a:gd name="connsiteX14" fmla="*/ 4427135 w 5372101"/>
              <a:gd name="connsiteY14" fmla="*/ 5358585 h 5513767"/>
              <a:gd name="connsiteX15" fmla="*/ 4028338 w 5372101"/>
              <a:gd name="connsiteY15" fmla="*/ 5313494 h 5513767"/>
              <a:gd name="connsiteX16" fmla="*/ 4015367 w 5372101"/>
              <a:gd name="connsiteY16" fmla="*/ 5320766 h 5513767"/>
              <a:gd name="connsiteX17" fmla="*/ 4002837 w 5372101"/>
              <a:gd name="connsiteY17" fmla="*/ 5322294 h 5513767"/>
              <a:gd name="connsiteX18" fmla="*/ 3997650 w 5372101"/>
              <a:gd name="connsiteY18" fmla="*/ 5329513 h 5513767"/>
              <a:gd name="connsiteX19" fmla="*/ 3991991 w 5372101"/>
              <a:gd name="connsiteY19" fmla="*/ 5331908 h 5513767"/>
              <a:gd name="connsiteX20" fmla="*/ 3925210 w 5372101"/>
              <a:gd name="connsiteY20" fmla="*/ 5319395 h 5513767"/>
              <a:gd name="connsiteX21" fmla="*/ 3837014 w 5372101"/>
              <a:gd name="connsiteY21" fmla="*/ 5289023 h 5513767"/>
              <a:gd name="connsiteX22" fmla="*/ 3798765 w 5372101"/>
              <a:gd name="connsiteY22" fmla="*/ 5299431 h 5513767"/>
              <a:gd name="connsiteX23" fmla="*/ 3792144 w 5372101"/>
              <a:gd name="connsiteY23" fmla="*/ 5301616 h 5513767"/>
              <a:gd name="connsiteX24" fmla="*/ 3766249 w 5372101"/>
              <a:gd name="connsiteY24" fmla="*/ 5301869 h 5513767"/>
              <a:gd name="connsiteX25" fmla="*/ 3718651 w 5372101"/>
              <a:gd name="connsiteY25" fmla="*/ 5320541 h 5513767"/>
              <a:gd name="connsiteX26" fmla="*/ 3671207 w 5372101"/>
              <a:gd name="connsiteY26" fmla="*/ 5318046 h 5513767"/>
              <a:gd name="connsiteX27" fmla="*/ 3446863 w 5372101"/>
              <a:gd name="connsiteY27" fmla="*/ 5294348 h 5513767"/>
              <a:gd name="connsiteX28" fmla="*/ 3312000 w 5372101"/>
              <a:gd name="connsiteY28" fmla="*/ 5286923 h 5513767"/>
              <a:gd name="connsiteX29" fmla="*/ 3259756 w 5372101"/>
              <a:gd name="connsiteY29" fmla="*/ 5294712 h 5513767"/>
              <a:gd name="connsiteX30" fmla="*/ 3187481 w 5372101"/>
              <a:gd name="connsiteY30" fmla="*/ 5298457 h 5513767"/>
              <a:gd name="connsiteX31" fmla="*/ 3124115 w 5372101"/>
              <a:gd name="connsiteY31" fmla="*/ 5294626 h 5513767"/>
              <a:gd name="connsiteX32" fmla="*/ 3099907 w 5372101"/>
              <a:gd name="connsiteY32" fmla="*/ 5302443 h 5513767"/>
              <a:gd name="connsiteX33" fmla="*/ 3017494 w 5372101"/>
              <a:gd name="connsiteY33" fmla="*/ 5301439 h 5513767"/>
              <a:gd name="connsiteX34" fmla="*/ 3010848 w 5372101"/>
              <a:gd name="connsiteY34" fmla="*/ 5307225 h 5513767"/>
              <a:gd name="connsiteX35" fmla="*/ 2994286 w 5372101"/>
              <a:gd name="connsiteY35" fmla="*/ 5309060 h 5513767"/>
              <a:gd name="connsiteX36" fmla="*/ 2988160 w 5372101"/>
              <a:gd name="connsiteY36" fmla="*/ 5310041 h 5513767"/>
              <a:gd name="connsiteX37" fmla="*/ 2984260 w 5372101"/>
              <a:gd name="connsiteY37" fmla="*/ 5307528 h 5513767"/>
              <a:gd name="connsiteX38" fmla="*/ 2979127 w 5372101"/>
              <a:gd name="connsiteY38" fmla="*/ 5308389 h 5513767"/>
              <a:gd name="connsiteX39" fmla="*/ 2978660 w 5372101"/>
              <a:gd name="connsiteY39" fmla="*/ 5311563 h 5513767"/>
              <a:gd name="connsiteX40" fmla="*/ 2946326 w 5372101"/>
              <a:gd name="connsiteY40" fmla="*/ 5316745 h 5513767"/>
              <a:gd name="connsiteX41" fmla="*/ 2713134 w 5372101"/>
              <a:gd name="connsiteY41" fmla="*/ 5331381 h 5513767"/>
              <a:gd name="connsiteX42" fmla="*/ 2352072 w 5372101"/>
              <a:gd name="connsiteY42" fmla="*/ 5342761 h 5513767"/>
              <a:gd name="connsiteX43" fmla="*/ 2260922 w 5372101"/>
              <a:gd name="connsiteY43" fmla="*/ 5328122 h 5513767"/>
              <a:gd name="connsiteX44" fmla="*/ 2178497 w 5372101"/>
              <a:gd name="connsiteY44" fmla="*/ 5351065 h 5513767"/>
              <a:gd name="connsiteX45" fmla="*/ 2034408 w 5372101"/>
              <a:gd name="connsiteY45" fmla="*/ 5307958 h 5513767"/>
              <a:gd name="connsiteX46" fmla="*/ 1831505 w 5372101"/>
              <a:gd name="connsiteY46" fmla="*/ 5312691 h 5513767"/>
              <a:gd name="connsiteX47" fmla="*/ 1710387 w 5372101"/>
              <a:gd name="connsiteY47" fmla="*/ 5308705 h 5513767"/>
              <a:gd name="connsiteX48" fmla="*/ 1664816 w 5372101"/>
              <a:gd name="connsiteY48" fmla="*/ 5296479 h 5513767"/>
              <a:gd name="connsiteX49" fmla="*/ 1600883 w 5372101"/>
              <a:gd name="connsiteY49" fmla="*/ 5286607 h 5513767"/>
              <a:gd name="connsiteX50" fmla="*/ 1488397 w 5372101"/>
              <a:gd name="connsiteY50" fmla="*/ 5260898 h 5513767"/>
              <a:gd name="connsiteX51" fmla="*/ 1336670 w 5372101"/>
              <a:gd name="connsiteY51" fmla="*/ 5240770 h 5513767"/>
              <a:gd name="connsiteX52" fmla="*/ 1224297 w 5372101"/>
              <a:gd name="connsiteY52" fmla="*/ 5271845 h 5513767"/>
              <a:gd name="connsiteX53" fmla="*/ 1214830 w 5372101"/>
              <a:gd name="connsiteY53" fmla="*/ 5263450 h 5513767"/>
              <a:gd name="connsiteX54" fmla="*/ 1138181 w 5372101"/>
              <a:gd name="connsiteY54" fmla="*/ 5262590 h 5513767"/>
              <a:gd name="connsiteX55" fmla="*/ 943575 w 5372101"/>
              <a:gd name="connsiteY55" fmla="*/ 5290808 h 5513767"/>
              <a:gd name="connsiteX56" fmla="*/ 529813 w 5372101"/>
              <a:gd name="connsiteY56" fmla="*/ 5218555 h 5513767"/>
              <a:gd name="connsiteX57" fmla="*/ 519546 w 5372101"/>
              <a:gd name="connsiteY57" fmla="*/ 5208845 h 5513767"/>
              <a:gd name="connsiteX58" fmla="*/ 507906 w 5372101"/>
              <a:gd name="connsiteY58" fmla="*/ 5204779 h 5513767"/>
              <a:gd name="connsiteX59" fmla="*/ 505153 w 5372101"/>
              <a:gd name="connsiteY59" fmla="*/ 5196726 h 5513767"/>
              <a:gd name="connsiteX60" fmla="*/ 500429 w 5372101"/>
              <a:gd name="connsiteY60" fmla="*/ 5193241 h 5513767"/>
              <a:gd name="connsiteX61" fmla="*/ 431923 w 5372101"/>
              <a:gd name="connsiteY61" fmla="*/ 5191553 h 5513767"/>
              <a:gd name="connsiteX62" fmla="*/ 337115 w 5372101"/>
              <a:gd name="connsiteY62" fmla="*/ 5202714 h 5513767"/>
              <a:gd name="connsiteX63" fmla="*/ 303383 w 5372101"/>
              <a:gd name="connsiteY63" fmla="*/ 5184750 h 5513767"/>
              <a:gd name="connsiteX64" fmla="*/ 297664 w 5372101"/>
              <a:gd name="connsiteY64" fmla="*/ 5181269 h 5513767"/>
              <a:gd name="connsiteX65" fmla="*/ 272701 w 5372101"/>
              <a:gd name="connsiteY65" fmla="*/ 5175678 h 5513767"/>
              <a:gd name="connsiteX66" fmla="*/ 268242 w 5372101"/>
              <a:gd name="connsiteY66" fmla="*/ 5163678 h 5513767"/>
              <a:gd name="connsiteX67" fmla="*/ 232517 w 5372101"/>
              <a:gd name="connsiteY67" fmla="*/ 5147792 h 5513767"/>
              <a:gd name="connsiteX68" fmla="*/ 185851 w 5372101"/>
              <a:gd name="connsiteY68" fmla="*/ 5140408 h 5513767"/>
              <a:gd name="connsiteX69" fmla="*/ 20337 w 5372101"/>
              <a:gd name="connsiteY69" fmla="*/ 5113040 h 5513767"/>
              <a:gd name="connsiteX70" fmla="*/ 0 w 5372101"/>
              <a:gd name="connsiteY70" fmla="*/ 5112243 h 551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5372101" h="5513767">
                <a:moveTo>
                  <a:pt x="0" y="0"/>
                </a:moveTo>
                <a:lnTo>
                  <a:pt x="5372101" y="0"/>
                </a:lnTo>
                <a:lnTo>
                  <a:pt x="5372101" y="5513767"/>
                </a:lnTo>
                <a:lnTo>
                  <a:pt x="5363126" y="5512835"/>
                </a:lnTo>
                <a:cubicBezTo>
                  <a:pt x="5345779" y="5509071"/>
                  <a:pt x="5329767" y="5502649"/>
                  <a:pt x="5316714" y="5491247"/>
                </a:cubicBezTo>
                <a:cubicBezTo>
                  <a:pt x="5295689" y="5478131"/>
                  <a:pt x="5219502" y="5459909"/>
                  <a:pt x="5198331" y="5470092"/>
                </a:cubicBezTo>
                <a:cubicBezTo>
                  <a:pt x="5181052" y="5469102"/>
                  <a:pt x="5165047" y="5459569"/>
                  <a:pt x="5150428" y="5472506"/>
                </a:cubicBezTo>
                <a:cubicBezTo>
                  <a:pt x="5129562" y="5487248"/>
                  <a:pt x="5088050" y="5445894"/>
                  <a:pt x="5085506" y="5468851"/>
                </a:cubicBezTo>
                <a:cubicBezTo>
                  <a:pt x="5055692" y="5440170"/>
                  <a:pt x="5006122" y="5469577"/>
                  <a:pt x="4968663" y="5470487"/>
                </a:cubicBezTo>
                <a:cubicBezTo>
                  <a:pt x="4947085" y="5444049"/>
                  <a:pt x="4889767" y="5472037"/>
                  <a:pt x="4815623" y="5458622"/>
                </a:cubicBezTo>
                <a:cubicBezTo>
                  <a:pt x="4792418" y="5428488"/>
                  <a:pt x="4765548" y="5449887"/>
                  <a:pt x="4716679" y="5405365"/>
                </a:cubicBezTo>
                <a:cubicBezTo>
                  <a:pt x="4713235" y="5407807"/>
                  <a:pt x="4709266" y="5409883"/>
                  <a:pt x="4704891" y="5411529"/>
                </a:cubicBezTo>
                <a:cubicBezTo>
                  <a:pt x="4679473" y="5421092"/>
                  <a:pt x="4646164" y="5414379"/>
                  <a:pt x="4630496" y="5396532"/>
                </a:cubicBezTo>
                <a:cubicBezTo>
                  <a:pt x="4590205" y="5365061"/>
                  <a:pt x="4548419" y="5412094"/>
                  <a:pt x="4506964" y="5396685"/>
                </a:cubicBezTo>
                <a:lnTo>
                  <a:pt x="4427135" y="5358585"/>
                </a:lnTo>
                <a:cubicBezTo>
                  <a:pt x="4319267" y="5308575"/>
                  <a:pt x="4152341" y="5340956"/>
                  <a:pt x="4028338" y="5313494"/>
                </a:cubicBezTo>
                <a:lnTo>
                  <a:pt x="4015367" y="5320766"/>
                </a:lnTo>
                <a:lnTo>
                  <a:pt x="4002837" y="5322294"/>
                </a:lnTo>
                <a:lnTo>
                  <a:pt x="3997650" y="5329513"/>
                </a:lnTo>
                <a:lnTo>
                  <a:pt x="3991991" y="5331908"/>
                </a:lnTo>
                <a:cubicBezTo>
                  <a:pt x="3969659" y="5338581"/>
                  <a:pt x="3978880" y="5316131"/>
                  <a:pt x="3925210" y="5319395"/>
                </a:cubicBezTo>
                <a:cubicBezTo>
                  <a:pt x="3947765" y="5277139"/>
                  <a:pt x="3837331" y="5338342"/>
                  <a:pt x="3837014" y="5289023"/>
                </a:cubicBezTo>
                <a:cubicBezTo>
                  <a:pt x="3824001" y="5291376"/>
                  <a:pt x="3811407" y="5295212"/>
                  <a:pt x="3798765" y="5299431"/>
                </a:cubicBezTo>
                <a:lnTo>
                  <a:pt x="3792144" y="5301616"/>
                </a:lnTo>
                <a:lnTo>
                  <a:pt x="3766249" y="5301869"/>
                </a:lnTo>
                <a:lnTo>
                  <a:pt x="3718651" y="5320541"/>
                </a:lnTo>
                <a:cubicBezTo>
                  <a:pt x="3703968" y="5321892"/>
                  <a:pt x="3688308" y="5321427"/>
                  <a:pt x="3671207" y="5318046"/>
                </a:cubicBezTo>
                <a:cubicBezTo>
                  <a:pt x="3616458" y="5288532"/>
                  <a:pt x="3514048" y="5333307"/>
                  <a:pt x="3446863" y="5294348"/>
                </a:cubicBezTo>
                <a:cubicBezTo>
                  <a:pt x="3420930" y="5283822"/>
                  <a:pt x="3333157" y="5274511"/>
                  <a:pt x="3312000" y="5286923"/>
                </a:cubicBezTo>
                <a:cubicBezTo>
                  <a:pt x="3292759" y="5287903"/>
                  <a:pt x="3273112" y="5280334"/>
                  <a:pt x="3259756" y="5294712"/>
                </a:cubicBezTo>
                <a:cubicBezTo>
                  <a:pt x="3239905" y="5311572"/>
                  <a:pt x="3185410" y="5275588"/>
                  <a:pt x="3187481" y="5298457"/>
                </a:cubicBezTo>
                <a:cubicBezTo>
                  <a:pt x="3168018" y="5286036"/>
                  <a:pt x="3146200" y="5288458"/>
                  <a:pt x="3124115" y="5294626"/>
                </a:cubicBezTo>
                <a:lnTo>
                  <a:pt x="3099907" y="5302443"/>
                </a:lnTo>
                <a:lnTo>
                  <a:pt x="3017494" y="5301439"/>
                </a:lnTo>
                <a:lnTo>
                  <a:pt x="3010848" y="5307225"/>
                </a:lnTo>
                <a:lnTo>
                  <a:pt x="2994286" y="5309060"/>
                </a:lnTo>
                <a:lnTo>
                  <a:pt x="2988160" y="5310041"/>
                </a:lnTo>
                <a:lnTo>
                  <a:pt x="2984260" y="5307528"/>
                </a:lnTo>
                <a:cubicBezTo>
                  <a:pt x="2981957" y="5306419"/>
                  <a:pt x="2980273" y="5306402"/>
                  <a:pt x="2979127" y="5308389"/>
                </a:cubicBezTo>
                <a:cubicBezTo>
                  <a:pt x="2978971" y="5309447"/>
                  <a:pt x="2978816" y="5310505"/>
                  <a:pt x="2978660" y="5311563"/>
                </a:cubicBezTo>
                <a:lnTo>
                  <a:pt x="2946326" y="5316745"/>
                </a:lnTo>
                <a:lnTo>
                  <a:pt x="2713134" y="5331381"/>
                </a:lnTo>
                <a:cubicBezTo>
                  <a:pt x="2610698" y="5372328"/>
                  <a:pt x="2466037" y="5325762"/>
                  <a:pt x="2352072" y="5342761"/>
                </a:cubicBezTo>
                <a:cubicBezTo>
                  <a:pt x="2293501" y="5293708"/>
                  <a:pt x="2324138" y="5338538"/>
                  <a:pt x="2260922" y="5328122"/>
                </a:cubicBezTo>
                <a:cubicBezTo>
                  <a:pt x="2275681" y="5372347"/>
                  <a:pt x="2185007" y="5301703"/>
                  <a:pt x="2178497" y="5351065"/>
                </a:cubicBezTo>
                <a:cubicBezTo>
                  <a:pt x="2133294" y="5337229"/>
                  <a:pt x="2097074" y="5300208"/>
                  <a:pt x="2034408" y="5307958"/>
                </a:cubicBezTo>
                <a:cubicBezTo>
                  <a:pt x="1981894" y="5332879"/>
                  <a:pt x="1896288" y="5279365"/>
                  <a:pt x="1831505" y="5312691"/>
                </a:cubicBezTo>
                <a:cubicBezTo>
                  <a:pt x="1807063" y="5321035"/>
                  <a:pt x="1727674" y="5322925"/>
                  <a:pt x="1710387" y="5308705"/>
                </a:cubicBezTo>
                <a:cubicBezTo>
                  <a:pt x="1693367" y="5306094"/>
                  <a:pt x="1674901" y="5312009"/>
                  <a:pt x="1664816" y="5296479"/>
                </a:cubicBezTo>
                <a:cubicBezTo>
                  <a:pt x="1649255" y="5277912"/>
                  <a:pt x="1596152" y="5309335"/>
                  <a:pt x="1600883" y="5286607"/>
                </a:cubicBezTo>
                <a:cubicBezTo>
                  <a:pt x="1563066" y="5308189"/>
                  <a:pt x="1524339" y="5269513"/>
                  <a:pt x="1488397" y="5260898"/>
                </a:cubicBezTo>
                <a:cubicBezTo>
                  <a:pt x="1459246" y="5282011"/>
                  <a:pt x="1412580" y="5243108"/>
                  <a:pt x="1336670" y="5240770"/>
                </a:cubicBezTo>
                <a:cubicBezTo>
                  <a:pt x="1304792" y="5265122"/>
                  <a:pt x="1285508" y="5238878"/>
                  <a:pt x="1224297" y="5271845"/>
                </a:cubicBezTo>
                <a:cubicBezTo>
                  <a:pt x="1221731" y="5268771"/>
                  <a:pt x="1218543" y="5265944"/>
                  <a:pt x="1214830" y="5263450"/>
                </a:cubicBezTo>
                <a:cubicBezTo>
                  <a:pt x="1193241" y="5248952"/>
                  <a:pt x="1158925" y="5248567"/>
                  <a:pt x="1138181" y="5262590"/>
                </a:cubicBezTo>
                <a:lnTo>
                  <a:pt x="943575" y="5290808"/>
                </a:lnTo>
                <a:cubicBezTo>
                  <a:pt x="823587" y="5316899"/>
                  <a:pt x="658340" y="5217603"/>
                  <a:pt x="529813" y="5218555"/>
                </a:cubicBezTo>
                <a:lnTo>
                  <a:pt x="519546" y="5208845"/>
                </a:lnTo>
                <a:lnTo>
                  <a:pt x="507906" y="5204779"/>
                </a:lnTo>
                <a:lnTo>
                  <a:pt x="505153" y="5196726"/>
                </a:lnTo>
                <a:lnTo>
                  <a:pt x="500429" y="5193241"/>
                </a:lnTo>
                <a:cubicBezTo>
                  <a:pt x="480923" y="5182176"/>
                  <a:pt x="482807" y="5205793"/>
                  <a:pt x="431923" y="5191553"/>
                </a:cubicBezTo>
                <a:cubicBezTo>
                  <a:pt x="440499" y="5237077"/>
                  <a:pt x="352872" y="5155083"/>
                  <a:pt x="337115" y="5202714"/>
                </a:cubicBezTo>
                <a:cubicBezTo>
                  <a:pt x="325265" y="5197752"/>
                  <a:pt x="314288" y="5191441"/>
                  <a:pt x="303383" y="5184750"/>
                </a:cubicBezTo>
                <a:lnTo>
                  <a:pt x="297664" y="5181269"/>
                </a:lnTo>
                <a:lnTo>
                  <a:pt x="272701" y="5175678"/>
                </a:lnTo>
                <a:lnTo>
                  <a:pt x="268242" y="5163678"/>
                </a:lnTo>
                <a:lnTo>
                  <a:pt x="232517" y="5147792"/>
                </a:lnTo>
                <a:cubicBezTo>
                  <a:pt x="218741" y="5143453"/>
                  <a:pt x="203450" y="5140668"/>
                  <a:pt x="185851" y="5140408"/>
                </a:cubicBezTo>
                <a:cubicBezTo>
                  <a:pt x="139207" y="5153337"/>
                  <a:pt x="79723" y="5120316"/>
                  <a:pt x="20337" y="5113040"/>
                </a:cubicBezTo>
                <a:lnTo>
                  <a:pt x="0" y="5112243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3539831A-78E7-414C-7A54-B2F62EDA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09" y="1071350"/>
            <a:ext cx="4775162" cy="1339382"/>
          </a:xfrm>
        </p:spPr>
        <p:txBody>
          <a:bodyPr>
            <a:normAutofit/>
          </a:bodyPr>
          <a:lstStyle/>
          <a:p>
            <a:pPr algn="ctr"/>
            <a:r>
              <a:rPr lang="he-IL" sz="3600" dirty="0"/>
              <a:t>נקודת איזון מימונית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F0C518C2-0AA4-470C-87B9-9CBF428FBA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564666" y="399531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430F317-7D25-23C6-2DB5-0DBD1B59B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7" y="2116183"/>
            <a:ext cx="5020748" cy="3540814"/>
          </a:xfrm>
        </p:spPr>
        <p:txBody>
          <a:bodyPr anchor="ctr">
            <a:normAutofit/>
          </a:bodyPr>
          <a:lstStyle/>
          <a:p>
            <a:r>
              <a:rPr lang="he-IL" sz="1500" dirty="0"/>
              <a:t>החישוב הקודם לא לקח בחשבון שעלינו להחזיר הלוואה, ולכן אם נמכור רק ב – 69,000 ש"ח, ניכנס למינוס של 4,000 ש"ח בכל חודש.</a:t>
            </a:r>
          </a:p>
          <a:p>
            <a:r>
              <a:rPr lang="he-IL" sz="1500" dirty="0"/>
              <a:t>לכן החישוב העסקי האמתי צריך לקחת בחשבון גם את החזרי ההלוואות:</a:t>
            </a:r>
          </a:p>
          <a:p>
            <a:pPr marL="914400" lvl="2" indent="0">
              <a:buNone/>
            </a:pPr>
            <a:r>
              <a:rPr lang="he-IL" sz="1500" u="sng" dirty="0"/>
              <a:t>סכום הוצאות קבועות כולל החזר הלוואה</a:t>
            </a:r>
          </a:p>
          <a:p>
            <a:pPr marL="914400" lvl="2" indent="0">
              <a:buNone/>
            </a:pPr>
            <a:r>
              <a:rPr lang="he-IL" sz="1500" dirty="0"/>
              <a:t>	</a:t>
            </a:r>
            <a:r>
              <a:rPr lang="he-IL" sz="1500" dirty="0" smtClean="0"/>
              <a:t>רווח גולמי לפריט</a:t>
            </a:r>
            <a:endParaRPr lang="he-IL" sz="1500" dirty="0"/>
          </a:p>
          <a:p>
            <a:pPr marL="914400" lvl="2" indent="0">
              <a:buNone/>
            </a:pPr>
            <a:endParaRPr lang="he-IL" sz="1500" dirty="0"/>
          </a:p>
          <a:p>
            <a:pPr marL="914400" lvl="2" indent="0">
              <a:buNone/>
            </a:pPr>
            <a:r>
              <a:rPr lang="he-IL" sz="1500" u="sng" dirty="0"/>
              <a:t>31,400</a:t>
            </a:r>
            <a:r>
              <a:rPr lang="he-IL" sz="1500" dirty="0"/>
              <a:t>   = </a:t>
            </a:r>
            <a:r>
              <a:rPr lang="he-IL" sz="1500" dirty="0" smtClean="0"/>
              <a:t>395 זוגות נעליים</a:t>
            </a:r>
            <a:endParaRPr lang="he-IL" sz="1500" dirty="0"/>
          </a:p>
          <a:p>
            <a:pPr marL="914400" lvl="2" indent="0">
              <a:buNone/>
            </a:pPr>
            <a:r>
              <a:rPr lang="he-IL" sz="1500" dirty="0"/>
              <a:t>   </a:t>
            </a:r>
            <a:r>
              <a:rPr lang="he-IL" sz="1500" dirty="0" smtClean="0"/>
              <a:t>80</a:t>
            </a:r>
            <a:endParaRPr lang="he-IL" sz="1500" dirty="0"/>
          </a:p>
          <a:p>
            <a:pPr marL="914400" lvl="2" indent="0">
              <a:buNone/>
            </a:pPr>
            <a:endParaRPr lang="he-IL" sz="1500" dirty="0"/>
          </a:p>
          <a:p>
            <a:pPr marL="914400" lvl="2" indent="0">
              <a:buNone/>
            </a:pPr>
            <a:r>
              <a:rPr lang="he-IL" sz="1500" dirty="0" smtClean="0"/>
              <a:t>395 </a:t>
            </a:r>
            <a:r>
              <a:rPr lang="en-US" sz="1500" dirty="0" smtClean="0"/>
              <a:t>X</a:t>
            </a:r>
            <a:r>
              <a:rPr lang="he-IL" sz="1500" dirty="0" smtClean="0"/>
              <a:t> 200 = 79,000 ש"ח במונחים כספיים.</a:t>
            </a:r>
            <a:endParaRPr lang="he-IL" sz="1500" dirty="0"/>
          </a:p>
          <a:p>
            <a:pPr lvl="1"/>
            <a:endParaRPr lang="he-IL" sz="2000" dirty="0"/>
          </a:p>
        </p:txBody>
      </p:sp>
    </p:spTree>
    <p:extLst>
      <p:ext uri="{BB962C8B-B14F-4D97-AF65-F5344CB8AC3E}">
        <p14:creationId xmlns="" xmlns:p14="http://schemas.microsoft.com/office/powerpoint/2010/main" val="1301478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8FC9BE17-9A7B-462D-AE50-3D87773873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740975A-20E0-3B0B-AA0B-69A1FCDE4B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62" r="12638"/>
          <a:stretch/>
        </p:blipFill>
        <p:spPr>
          <a:xfrm>
            <a:off x="4817672" y="10"/>
            <a:ext cx="7374327" cy="583411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EBE8569-6AEC-4B8C-8D53-2DE337CDBA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ECBD7B55-3B96-D1C3-F94A-5EF2E4700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014735"/>
            <a:ext cx="4539265" cy="1271265"/>
          </a:xfrm>
        </p:spPr>
        <p:txBody>
          <a:bodyPr anchor="b">
            <a:normAutofit/>
          </a:bodyPr>
          <a:lstStyle/>
          <a:p>
            <a:r>
              <a:rPr lang="he-IL" sz="2800" b="1" dirty="0"/>
              <a:t>מימון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55D4142C-5077-457F-A6AD-3FECFDB396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7A5F0580-5EE9-419F-96EE-B6529EF6E7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2D74068-690E-C419-A0B7-BBBCDB196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087" y="2828407"/>
            <a:ext cx="4956515" cy="3625172"/>
          </a:xfrm>
        </p:spPr>
        <p:txBody>
          <a:bodyPr anchor="t">
            <a:normAutofit/>
          </a:bodyPr>
          <a:lstStyle/>
          <a:p>
            <a:r>
              <a:rPr lang="he-IL" sz="1700" dirty="0"/>
              <a:t>למה צריך כסף?</a:t>
            </a:r>
          </a:p>
          <a:p>
            <a:r>
              <a:rPr lang="he-IL" sz="1700" dirty="0"/>
              <a:t>להתרחבות – כל התרחבות דורשת מימון משום שהאשראי הניתן ללקוחות תמיד גבוה מהאשראי של הספקים. חוץ מזה שישנן הוצאות שצריך לשלם מידית, כגון משכורות, שכירות, חשמל וכד'.</a:t>
            </a:r>
          </a:p>
          <a:p>
            <a:r>
              <a:rPr lang="he-IL" sz="1700" dirty="0"/>
              <a:t>לקניית רכוש קבוע, בין אם להתרחבות ובין אם נדרש לחדש את הציוד.</a:t>
            </a:r>
          </a:p>
          <a:p>
            <a:r>
              <a:rPr lang="he-IL" sz="1700" dirty="0"/>
              <a:t>למו"פ</a:t>
            </a:r>
          </a:p>
        </p:txBody>
      </p:sp>
    </p:spTree>
    <p:extLst>
      <p:ext uri="{BB962C8B-B14F-4D97-AF65-F5344CB8AC3E}">
        <p14:creationId xmlns="" xmlns:p14="http://schemas.microsoft.com/office/powerpoint/2010/main" val="2359139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641</Words>
  <Application>Microsoft Office PowerPoint</Application>
  <PresentationFormat>מותאם אישית</PresentationFormat>
  <Paragraphs>85</Paragraphs>
  <Slides>11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ערכת נושא Office</vt:lpstr>
      <vt:lpstr>טיפים לניהול עסק</vt:lpstr>
      <vt:lpstr>שקופית 2</vt:lpstr>
      <vt:lpstr>אסטרטגיה עסקית</vt:lpstr>
      <vt:lpstr>נקודת איזון</vt:lpstr>
      <vt:lpstr>הוצאות קבועות</vt:lpstr>
      <vt:lpstr>רווח גולמי</vt:lpstr>
      <vt:lpstr>חישוב נקודת האיזון</vt:lpstr>
      <vt:lpstr>נקודת איזון מימונית</vt:lpstr>
      <vt:lpstr>מימון</vt:lpstr>
      <vt:lpstr>טיפים לתכנון מימון</vt:lpstr>
      <vt:lpstr>טיפים למימון (המשך)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טיפים לניהול עסק</dc:title>
  <dc:creator>יהלי משה פרג</dc:creator>
  <cp:lastModifiedBy>moshe</cp:lastModifiedBy>
  <cp:revision>17</cp:revision>
  <dcterms:created xsi:type="dcterms:W3CDTF">2023-01-10T13:41:55Z</dcterms:created>
  <dcterms:modified xsi:type="dcterms:W3CDTF">2023-06-15T05:03:14Z</dcterms:modified>
</cp:coreProperties>
</file>