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4" r:id="rId16"/>
    <p:sldId id="277" r:id="rId17"/>
    <p:sldId id="278" r:id="rId18"/>
    <p:sldId id="279" r:id="rId19"/>
    <p:sldId id="280" r:id="rId20"/>
    <p:sldId id="281" r:id="rId21"/>
    <p:sldId id="284" r:id="rId22"/>
    <p:sldId id="282" r:id="rId23"/>
    <p:sldId id="283" r:id="rId24"/>
    <p:sldId id="276" r:id="rId25"/>
    <p:sldId id="285" r:id="rId26"/>
  </p:sldIdLst>
  <p:sldSz cx="12192000" cy="6858000"/>
  <p:notesSz cx="6858000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GIF"/><Relationship Id="rId7" Type="http://schemas.openxmlformats.org/officeDocument/2006/relationships/image" Target="../media/image45.gif"/><Relationship Id="rId12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emf"/><Relationship Id="rId9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2.GI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 smtClean="0"/>
              <a:t>סכום שנת העבודה 2015</a:t>
            </a:r>
            <a:r>
              <a:rPr lang="he-IL" dirty="0" smtClean="0"/>
              <a:t> 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"צוות" מחוז דרום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7"/>
          <a:stretch/>
        </p:blipFill>
        <p:spPr>
          <a:xfrm>
            <a:off x="745826" y="1751162"/>
            <a:ext cx="3130310" cy="1069170"/>
          </a:xfrm>
          <a:prstGeom prst="trapezoid">
            <a:avLst/>
          </a:prstGeom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8"/>
          <a:stretch/>
        </p:blipFill>
        <p:spPr>
          <a:xfrm>
            <a:off x="745826" y="1500996"/>
            <a:ext cx="3130310" cy="1319336"/>
          </a:xfrm>
          <a:prstGeom prst="trapezoid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6" y="-621220"/>
            <a:ext cx="3130310" cy="355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0132"/>
            <a:ext cx="1352550" cy="80962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395" y="5578178"/>
            <a:ext cx="1215853" cy="12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פעילויות התנדבות</a:t>
            </a:r>
            <a:endParaRPr lang="he-IL" b="1" u="sng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77334" y="1401465"/>
            <a:ext cx="9760628" cy="3990044"/>
          </a:xfrm>
        </p:spPr>
        <p:txBody>
          <a:bodyPr>
            <a:noAutofit/>
          </a:bodyPr>
          <a:lstStyle/>
          <a:p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  מר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איציק הלמן מכהן בתפקיד יו"ר ועדת התנדבות מחוזית משנת 2012 ומסיים תפקידו במרץ 2016 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   נושא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ההתנדבות הורחב משמעותית בתקופה זו וזכה להוקרה של ארגונים ורשויות מקומיות דבר שבא לידי </a:t>
            </a:r>
            <a:r>
              <a:rPr lang="he-IL" sz="1400" b="1" dirty="0" err="1">
                <a:latin typeface="Gisha" panose="020B0502040204020203" pitchFamily="34" charset="-79"/>
                <a:cs typeface="Gisha" panose="020B0502040204020203" pitchFamily="34" charset="-79"/>
              </a:rPr>
              <a:t>בטוי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 בין 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  <a:p>
            <a:pPr marL="0" indent="0">
              <a:buNone/>
            </a:pP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         היתר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בקבלת "מגן ראש העיר באר-שבע" לארגונים מצטיינים בשנת 2014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  <a:p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  ב-25.6.15  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נערך טקס הענקת תעודת הוקרה למתנדבים באריזת משלוח מנות לפורים.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  ב-</a:t>
            </a:r>
            <a:r>
              <a:rPr lang="he-IL" sz="17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1.7.15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 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קיימנו יום כייף למתנדבים בים המלח שכלל גם פרידה מהיו"ר היוצא של סניף ערד.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he-IL" sz="1400" b="1" u="sng" dirty="0" smtClean="0">
                <a:latin typeface="Gisha" panose="020B0502040204020203" pitchFamily="34" charset="-79"/>
                <a:cs typeface="Gisha" panose="020B0502040204020203" pitchFamily="34" charset="-79"/>
              </a:rPr>
              <a:t>פעילויות </a:t>
            </a:r>
            <a:r>
              <a:rPr lang="he-IL" sz="1400" b="1" u="sng" dirty="0">
                <a:latin typeface="Gisha" panose="020B0502040204020203" pitchFamily="34" charset="-79"/>
                <a:cs typeface="Gisha" panose="020B0502040204020203" pitchFamily="34" charset="-79"/>
              </a:rPr>
              <a:t>עיקריות ומשמעותיות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: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הפעלת מטה חרום מחוזי של משרד הפנים, ע"י מתנדבי "צוות" בלבד.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הפעלת מוקד חרום של עיריית 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באר-שבע, אבטחת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גני ילדים.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משל"ט משטרת </a:t>
            </a:r>
            <a:r>
              <a:rPr lang="he-IL" sz="1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ישראל, התנדבות </a:t>
            </a: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במועצה לארץ ישראל יפה.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הצבת מתנדבים במד"א</a:t>
            </a:r>
            <a:endParaRPr lang="en-US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he-IL" sz="1400" b="1" dirty="0">
                <a:latin typeface="Gisha" panose="020B0502040204020203" pitchFamily="34" charset="-79"/>
                <a:cs typeface="Gisha" panose="020B0502040204020203" pitchFamily="34" charset="-79"/>
              </a:rPr>
              <a:t> </a:t>
            </a:r>
            <a:r>
              <a:rPr lang="he-IL" sz="1600" b="1" u="sng" dirty="0" smtClean="0">
                <a:latin typeface="Gisha" panose="020B0502040204020203" pitchFamily="34" charset="-79"/>
                <a:cs typeface="Gisha" panose="020B0502040204020203" pitchFamily="34" charset="-79"/>
              </a:rPr>
              <a:t>הפקת </a:t>
            </a:r>
            <a:r>
              <a:rPr lang="he-IL" sz="1600" b="1" u="sng" dirty="0">
                <a:latin typeface="Gisha" panose="020B0502040204020203" pitchFamily="34" charset="-79"/>
                <a:cs typeface="Gisha" panose="020B0502040204020203" pitchFamily="34" charset="-79"/>
              </a:rPr>
              <a:t>לקחים </a:t>
            </a:r>
            <a:r>
              <a:rPr lang="he-IL" sz="1600" b="1" dirty="0">
                <a:latin typeface="Gisha" panose="020B0502040204020203" pitchFamily="34" charset="-79"/>
                <a:cs typeface="Gisha" panose="020B0502040204020203" pitchFamily="34" charset="-79"/>
              </a:rPr>
              <a:t>– נדרש מודל קבוע להתנדבות </a:t>
            </a:r>
            <a:r>
              <a:rPr lang="he-IL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בחרום  </a:t>
            </a:r>
            <a:r>
              <a:rPr lang="he-IL" sz="1600" b="1" dirty="0">
                <a:latin typeface="Gisha" panose="020B0502040204020203" pitchFamily="34" charset="-79"/>
                <a:cs typeface="Gisha" panose="020B0502040204020203" pitchFamily="34" charset="-79"/>
              </a:rPr>
              <a:t>(להבדיל משגרה</a:t>
            </a:r>
            <a:r>
              <a:rPr lang="he-IL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),</a:t>
            </a:r>
          </a:p>
          <a:p>
            <a:pPr marL="0" indent="0">
              <a:buNone/>
            </a:pPr>
            <a:r>
              <a:rPr lang="he-IL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1600" b="1" dirty="0">
                <a:latin typeface="Gisha" panose="020B0502040204020203" pitchFamily="34" charset="-79"/>
                <a:cs typeface="Gisha" panose="020B0502040204020203" pitchFamily="34" charset="-79"/>
              </a:rPr>
              <a:t>על משימות שנקבעו מראש.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13315" name="Picture 3" descr="IMG_15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5637"/>
            <a:ext cx="31845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5353523" y="5657671"/>
            <a:ext cx="4244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Aft>
                <a:spcPts val="0"/>
              </a:spcAft>
            </a:pPr>
            <a:r>
              <a:rPr lang="he-IL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אנו מודים למר איציק הלמן וחברי ועדת </a:t>
            </a:r>
            <a:r>
              <a:rPr lang="he-IL" dirty="0" smtClean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ההתנדבות, על </a:t>
            </a:r>
            <a:r>
              <a:rPr lang="he-IL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פעילותם המסורה ללא לאות </a:t>
            </a:r>
            <a:r>
              <a:rPr lang="he-IL" dirty="0" smtClean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ובהתמדה, </a:t>
            </a:r>
            <a:r>
              <a:rPr lang="he-IL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להשגת המטרות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290425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75" y="5129212"/>
            <a:ext cx="11430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638549" y="276225"/>
            <a:ext cx="5599641" cy="1320800"/>
          </a:xfrm>
        </p:spPr>
        <p:txBody>
          <a:bodyPr/>
          <a:lstStyle/>
          <a:p>
            <a:pPr algn="ctr"/>
            <a:r>
              <a:rPr lang="he-IL" b="1" u="sng" dirty="0" smtClean="0"/>
              <a:t>ביקורת מחוזית </a:t>
            </a:r>
            <a:endParaRPr lang="he-IL" b="1" u="sng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000500" y="1427164"/>
            <a:ext cx="5869734" cy="3880773"/>
          </a:xfrm>
        </p:spPr>
        <p:txBody>
          <a:bodyPr>
            <a:normAutofit fontScale="92500" lnSpcReduction="20000"/>
          </a:bodyPr>
          <a:lstStyle/>
          <a:p>
            <a:r>
              <a:rPr lang="he-IL" b="1" dirty="0"/>
              <a:t>עפ"י החלטת הועד המנהל ועל דעת ועדת הביקורת לא נערכו השנה ביקורות במחוז  הדרום.</a:t>
            </a:r>
            <a:endParaRPr lang="en-US" b="1" dirty="0"/>
          </a:p>
          <a:p>
            <a:endParaRPr lang="en-US" b="1" dirty="0"/>
          </a:p>
          <a:p>
            <a:r>
              <a:rPr lang="he-IL" b="1" dirty="0"/>
              <a:t>ועדת הביקורת שמרה על קשר עם גורמי המחוז והייתה מעורה בפעילות השוטפת כולל השתתפות בישיבות הנהלה וישיבות וועדת הכספים.               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he-IL" b="1" dirty="0"/>
              <a:t>הביקורות תחודשנה בשנת 2016 בתום הבחירות הארציות</a:t>
            </a:r>
            <a:r>
              <a:rPr lang="he-IL" b="1" dirty="0" smtClean="0"/>
              <a:t>.</a:t>
            </a:r>
          </a:p>
          <a:p>
            <a:endParaRPr lang="he-IL" b="1" dirty="0"/>
          </a:p>
          <a:p>
            <a:pPr marL="0" indent="0">
              <a:buNone/>
            </a:pPr>
            <a:r>
              <a:rPr lang="he-IL" b="1" dirty="0" smtClean="0">
                <a:solidFill>
                  <a:srgbClr val="FF0000"/>
                </a:solidFill>
              </a:rPr>
              <a:t>אנו מודים למר יחיאל בן שושן, יו"ר ועדת הביקורת המחוזית וחברי הוועדה על פעילותם המסורה לאורך שנים, התווית הדרך והכוונתם השקולה והעניינית.</a:t>
            </a:r>
            <a:endParaRPr lang="en-US" b="1" dirty="0">
              <a:solidFill>
                <a:srgbClr val="FF0000"/>
              </a:solidFill>
            </a:endParaRPr>
          </a:p>
          <a:p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112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נתוני תקציב 2015  </a:t>
            </a:r>
            <a:r>
              <a:rPr lang="he-IL" sz="2000" b="1" u="sng" dirty="0" smtClean="0"/>
              <a:t>(נכון ל-31.12.15)</a:t>
            </a:r>
            <a:r>
              <a:rPr lang="he-IL" b="1" u="sng" dirty="0" smtClean="0"/>
              <a:t> </a:t>
            </a:r>
            <a:endParaRPr lang="he-IL" b="1" u="sng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482628"/>
              </p:ext>
            </p:extLst>
          </p:nvPr>
        </p:nvGraphicFramePr>
        <p:xfrm>
          <a:off x="1529863" y="1270000"/>
          <a:ext cx="7842737" cy="463017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95141"/>
                <a:gridCol w="886990"/>
                <a:gridCol w="1070923"/>
                <a:gridCol w="1116623"/>
                <a:gridCol w="896815"/>
                <a:gridCol w="879231"/>
                <a:gridCol w="2497014"/>
              </a:tblGrid>
              <a:tr h="55126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</a:rPr>
                        <a:t>מס' סד'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הגוף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סה"כ תקציב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ניצול התקציב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אחוז ניצול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יתרה עד סוף השנה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הערות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</a:tr>
              <a:tr h="883642"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סניפים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378,625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371,813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98.2%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6,812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he-IL" sz="900" dirty="0">
                          <a:effectLst/>
                        </a:rPr>
                        <a:t>במהלך השנה, קיבלו הסניפים תוספת של 38,894 ₪. </a:t>
                      </a:r>
                      <a:endParaRPr lang="en-US" sz="900" dirty="0">
                        <a:effectLst/>
                      </a:endParaRPr>
                    </a:p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he-IL" sz="900" dirty="0">
                          <a:effectLst/>
                        </a:rPr>
                        <a:t>השתתפות הסניפים בעלויות נשף עצמאות – 45,902 ₪.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/>
                </a:tc>
              </a:tr>
              <a:tr h="1210917"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מזכירות המחוז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289,157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275,920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95.4%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13,237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6</a:t>
                      </a:r>
                      <a:r>
                        <a:rPr lang="he-IL" sz="1100">
                          <a:effectLst/>
                        </a:rPr>
                        <a:t>,</a:t>
                      </a:r>
                      <a:r>
                        <a:rPr lang="he-IL" sz="900">
                          <a:effectLst/>
                        </a:rPr>
                        <a:t>650 ₪ השתתפות בעלויות יום כיף למתנדבים 1.7.15, 4,000 ₪ תוספת תקציב לסניף קרית גת – נכנסה לסעיף "ניצול התקציב (+500 ₪ תוספת מתקציב יו"ר המחוז)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/>
                </a:tc>
              </a:tr>
              <a:tr h="1620010"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רזרבת יו"ר המחוז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67,218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67,150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99.9%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68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50,000 ₪ - נשף יום העצמאות.</a:t>
                      </a:r>
                      <a:endParaRPr lang="en-US" sz="90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6,650 ₪ - יום כיף למתנדבים</a:t>
                      </a:r>
                      <a:endParaRPr lang="en-US" sz="90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10,000 ₪ תוספת תקציב לסניף אופקים</a:t>
                      </a:r>
                      <a:endParaRPr lang="en-US" sz="90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500 ₪ תוספת תקציב לסניף קרית גת – נכנסו לסעיף "ניצול התקציב" (+4,000 ₪ מתקציב מזכירות המחוז)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/>
                </a:tc>
              </a:tr>
              <a:tr h="364349"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rgbClr val="FF0000"/>
                          </a:solidFill>
                          <a:effectLst/>
                        </a:rPr>
                        <a:t>סה"כ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FF0000"/>
                          </a:solidFill>
                          <a:effectLst/>
                        </a:rPr>
                        <a:t>735,000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rgbClr val="FF0000"/>
                          </a:solidFill>
                          <a:effectLst/>
                        </a:rPr>
                        <a:t>714,883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rgbClr val="FF0000"/>
                          </a:solidFill>
                          <a:effectLst/>
                        </a:rPr>
                        <a:t>97.3%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rgbClr val="FF0000"/>
                          </a:solidFill>
                          <a:effectLst/>
                        </a:rPr>
                        <a:t>20,117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ctr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578" marR="53578" marT="0" marB="0" anchor="b"/>
                </a:tc>
              </a:tr>
            </a:tbl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734013" y="-33712"/>
            <a:ext cx="20146667" cy="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77334" y="6191247"/>
            <a:ext cx="9442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Aft>
                <a:spcPts val="0"/>
              </a:spcAft>
            </a:pPr>
            <a:r>
              <a:rPr lang="he-IL" b="1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הוצאות אישיות לפעילים שנה"ע 2015 עומדות על   30,513 </a:t>
            </a:r>
            <a:r>
              <a:rPr lang="he-IL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₪ 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25" y="343455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5" y="152954"/>
            <a:ext cx="12573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תוספות תקציביות   </a:t>
            </a:r>
            <a:endParaRPr lang="he-IL" b="1" u="sng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525405"/>
              </p:ext>
            </p:extLst>
          </p:nvPr>
        </p:nvGraphicFramePr>
        <p:xfrm>
          <a:off x="1336537" y="1414732"/>
          <a:ext cx="7471033" cy="391532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86596"/>
                <a:gridCol w="1000536"/>
                <a:gridCol w="1104310"/>
                <a:gridCol w="4779591"/>
              </a:tblGrid>
              <a:tr h="10964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מס' סד'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סניף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תוספת תקציב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הערות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074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קרית גת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3,235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21590"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הסניף קיבל תוספת תקציב של 5,000 ₪ (500 מרזרבת יו"ר המחוז והיתרה ממזכירות המחוז) לסניף נוכה חוב למזכירות המחוז בסך 1,849 ₪.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07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אילת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6,000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הסניף קיבל תוספת של 6,000 ₪ לטובת ארוע חנוכה מתקציב מזכירות המחוז.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074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נתי'-שדרות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1,900 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קיבל תוספת של 1,600 ₪ לאוטובוס לסיור סליחות ועוד 300 ₪ לתשלום ח-ן טלפון מתקציב מזכירות המחוז.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777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אופקים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10,000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הסניף קיבל את התוספת מתקציב יו"ר המחוז.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07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בדואים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6,774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מתקציב מזכירות המחוז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07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מצפה רמון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1,989 ₪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מתקציב מזכירות המחוז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07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דימונה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9,000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>
                          <a:effectLst/>
                        </a:rPr>
                        <a:t>מסניף באר-שבע – 4,000 ₪ ומסניף ערד – 5,000 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8214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FF0000"/>
                          </a:solidFill>
                          <a:effectLst/>
                        </a:rPr>
                        <a:t>סה"כ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FF0000"/>
                          </a:solidFill>
                          <a:effectLst/>
                        </a:rPr>
                        <a:t>38,898 ₪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-198408" y="5535026"/>
            <a:ext cx="9713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Aft>
                <a:spcPts val="0"/>
              </a:spcAft>
            </a:pPr>
            <a:r>
              <a:rPr lang="he-IL" u="sng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הערות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r" rtl="1">
              <a:spcAft>
                <a:spcPts val="0"/>
              </a:spcAft>
              <a:buFont typeface="+mj-cs"/>
              <a:buAutoNum type="hebrew2Minus"/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תקציב סניף אילת וערד כולל את הוצאות שכירות, אחזקה המועדון ועוד...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r" rtl="1">
              <a:spcAft>
                <a:spcPts val="0"/>
              </a:spcAft>
              <a:buFont typeface="+mj-cs"/>
              <a:buAutoNum type="hebrew2Minus"/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יתרות התקציב של הסניפים נוצלו לצרכי השלמת יתרות כספיות חסרות לנשף חנוכה וכן לסניפים אחרים.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r" rtl="1">
              <a:spcAft>
                <a:spcPts val="0"/>
              </a:spcAft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371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19050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50" y="374064"/>
            <a:ext cx="13525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ניצול תקציב ע"י הסניפים – 2015 </a:t>
            </a:r>
            <a:endParaRPr lang="he-IL" b="1" u="sng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564523"/>
              </p:ext>
            </p:extLst>
          </p:nvPr>
        </p:nvGraphicFramePr>
        <p:xfrm>
          <a:off x="436083" y="1501001"/>
          <a:ext cx="10359174" cy="305974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21505"/>
                <a:gridCol w="1230436"/>
                <a:gridCol w="658787"/>
                <a:gridCol w="819510"/>
                <a:gridCol w="815640"/>
                <a:gridCol w="676730"/>
                <a:gridCol w="603849"/>
                <a:gridCol w="862641"/>
                <a:gridCol w="741872"/>
                <a:gridCol w="923026"/>
                <a:gridCol w="819510"/>
                <a:gridCol w="888520"/>
                <a:gridCol w="897148"/>
              </a:tblGrid>
              <a:tr h="73800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מס' סד</a:t>
                      </a:r>
                      <a:r>
                        <a:rPr lang="he-IL" sz="1400" dirty="0">
                          <a:effectLst/>
                        </a:rPr>
                        <a:t>'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הסניף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</a:rPr>
                        <a:t>מספר החברים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תקציב 2015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ניצול בפועל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ניצול תפעולי מתוך הניצול בפועל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</a:rPr>
                        <a:t>אחוז תפעולי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900">
                          <a:effectLst/>
                        </a:rPr>
                        <a:t>ניצול יעודי מתוך הניצול בפועל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rgbClr val="FF0000"/>
                          </a:solidFill>
                          <a:effectLst/>
                        </a:rPr>
                        <a:t>אחוז יעודי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יתרת עו"ש ב-31.12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תוספות תקציב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מספר הפעילויות המתוכנן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מספר הפעילויות שבוצע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אופקים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33,034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43,034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6,245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36,789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>
                          <a:solidFill>
                            <a:srgbClr val="FF0000"/>
                          </a:solidFill>
                          <a:effectLst/>
                        </a:rPr>
                        <a:t>85.5</a:t>
                      </a:r>
                      <a:endParaRPr lang="en-US" sz="1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3,430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אילת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67,045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73,029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23,838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32.6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49,191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67.4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2,289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באר שבע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1889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108,000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103,287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25.7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103,261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100.0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33,960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34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בדואים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19,760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26,534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26,534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100.0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6,774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דימונה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31,524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40,144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3,403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8.5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36,741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91.5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168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מצפה רמון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10,504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12,493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206.0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12,287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98.4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1,989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נתיבות-שדרות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31,798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33,698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3,141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9.3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30,557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90.7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137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ערד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29,291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10,487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35.8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18,804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64.2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1,227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קרית גת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45,916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45,191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5,021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44,130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89.8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4,243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3,235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0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סה"כ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3490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378,625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410,661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52,366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12.8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358,294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FF0000"/>
                          </a:solidFill>
                          <a:effectLst/>
                        </a:rPr>
                        <a:t>87.2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38,898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18433" name="Picture 1" descr="untitled37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3" y="5197865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28395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00" y="4810125"/>
            <a:ext cx="2047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חלוקת תקציב 2016 לסניפים</a:t>
            </a:r>
            <a:endParaRPr lang="he-IL" b="1" u="sng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947640"/>
              </p:ext>
            </p:extLst>
          </p:nvPr>
        </p:nvGraphicFramePr>
        <p:xfrm>
          <a:off x="1820174" y="2096216"/>
          <a:ext cx="6840746" cy="370530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655497"/>
                <a:gridCol w="1979480"/>
                <a:gridCol w="1265028"/>
                <a:gridCol w="1576789"/>
                <a:gridCol w="1363952"/>
              </a:tblGrid>
              <a:tr h="847673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מס' סד'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הסניף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תקציב 2015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תקציב 2016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תוספת באחוזים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באר שבע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108,000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113,123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קרית גת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45,916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48,000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אילת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67,045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69,324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461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נתיבות-שדרות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31,798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33,879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6.5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אופקים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33,034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35,000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5.9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דימונה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31,524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32,595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ערד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31,044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32,099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3.4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בדואים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19,760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23,000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16.3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מצפה רמון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10,504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13,000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23.7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255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סה"כ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378,625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400,020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5.6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20157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47" y="5175849"/>
            <a:ext cx="986137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באר-שבע</a:t>
            </a:r>
            <a:endParaRPr lang="he-IL" b="1" u="sng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397" y="1516954"/>
            <a:ext cx="7613086" cy="484071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3" y="329682"/>
            <a:ext cx="1352550" cy="80962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48" y="4331899"/>
            <a:ext cx="1524000" cy="1524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02" y="4331899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קרית-גת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712" y="1811548"/>
            <a:ext cx="8499420" cy="45383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10632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75" y="5414798"/>
            <a:ext cx="1512587" cy="14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1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אילת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00" y="1708030"/>
            <a:ext cx="8531402" cy="473613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7197"/>
            <a:ext cx="2743200" cy="206692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69" y="4919478"/>
            <a:ext cx="2743200" cy="206692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603" y="4941759"/>
            <a:ext cx="2743200" cy="206692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34" y="4964040"/>
            <a:ext cx="2743200" cy="2066925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65" y="4897196"/>
            <a:ext cx="2743200" cy="2066925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65" y="4897196"/>
            <a:ext cx="27432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מצפה רמון 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22" t="-109"/>
          <a:stretch/>
        </p:blipFill>
        <p:spPr>
          <a:xfrm>
            <a:off x="2648309" y="1930400"/>
            <a:ext cx="4462523" cy="369403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10632"/>
            <a:ext cx="1352550" cy="80962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803" y="4671934"/>
            <a:ext cx="1905000" cy="1905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2399" y="4671934"/>
            <a:ext cx="1905000" cy="190500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84" y="4671934"/>
            <a:ext cx="1905000" cy="190500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66" y="4671934"/>
            <a:ext cx="1905000" cy="19050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97" y="4671934"/>
            <a:ext cx="1905000" cy="190500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19" y="4671934"/>
            <a:ext cx="1905000" cy="1905000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34" y="467193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2400" b="1" u="sng" dirty="0">
                <a:latin typeface="David" panose="020E0502060401010101" pitchFamily="34" charset="-79"/>
                <a:cs typeface="David" panose="020E0502060401010101" pitchFamily="34" charset="-79"/>
              </a:rPr>
              <a:t>פעילויות מרכזיות שבוצעו במחוז ובסניפים </a:t>
            </a:r>
            <a:r>
              <a:rPr lang="he-IL" sz="2400" b="1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>
          <a:xfrm>
            <a:off x="849862" y="1270000"/>
            <a:ext cx="8570183" cy="49496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מחוז הדרום ביצע פעילות עניפה, ע"פ תוכנית העבודה ומעבר לה, לרווחתם של החברים, במגוון תחומי פעילות.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להלן חלק ממנה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עמידה בתקציב וניצולו בצורה מיטבית לטובת ורווחת החברים.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נושא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ההתנדבות 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במחוז הורחב לתחומים נוספים והיום יש לנו 330 מתנדבים פעילים.</a:t>
            </a:r>
            <a:endParaRPr 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	הטפול בפרט ורווחה נעשה במעורבות אישית, בצורה מקצועית ויסודית הנושאת פרי לטובת 	החברים.</a:t>
            </a:r>
            <a:endParaRPr 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נשמר הקשר עם האוכלוסיה הבוגרת של בני 75+.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נמשך ביקור המאושפזים, תוך מתן תשומת לב מיוחדת למאושפז ולמשפחתו – בביה"ח 	סורוקה,   		יוספטל וברזילי. במהלך השנה היינו בקשר עם 139 חולים ו/או מאושפזים.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נעשתה פעילות מאומצת לטיפול במועמדים להפסקת החזרי היוון והגשתם לוועדה באכ"א.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גם השנה 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נסעו החברים מכל הסניפים,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ליריד "חבר", לקראת חג הפסח, 14 אוטובוסים ומיניבוס   </a:t>
            </a:r>
          </a:p>
          <a:p>
            <a:pPr marL="0" lvl="0" indent="0">
              <a:buNone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ובראש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השנה 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ב-13 אוטובוסים. בחלק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מהסניפים נוצל יום זה </a:t>
            </a:r>
            <a:r>
              <a:rPr lang="he-IL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לגבוש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וטיול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	נערך יום גיבוש והעצמת יו"רי הסניפים בהשתתפות יו"רי ומנהלי המחוזות (בתאריך 12.10.15 	באזור טבריה).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v"/>
            </a:pP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291582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" y="5662433"/>
            <a:ext cx="1406961" cy="111442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682" y="1524704"/>
            <a:ext cx="30099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נתיבות-שדרות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655" t="799" b="-1"/>
          <a:stretch/>
        </p:blipFill>
        <p:spPr>
          <a:xfrm>
            <a:off x="2449902" y="1763878"/>
            <a:ext cx="6104999" cy="371389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291582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6" y="4476750"/>
            <a:ext cx="1428750" cy="238125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9627" y="4476750"/>
            <a:ext cx="1428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הגימלאים הבדואים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71" b="7409"/>
          <a:stretch/>
        </p:blipFill>
        <p:spPr>
          <a:xfrm>
            <a:off x="1777042" y="1750830"/>
            <a:ext cx="5883215" cy="430568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10632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625" y="5648325"/>
            <a:ext cx="1905000" cy="11430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6941" y="5427860"/>
            <a:ext cx="942975" cy="12573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942" y="5427860"/>
            <a:ext cx="942975" cy="12573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6305" y="5427860"/>
            <a:ext cx="942975" cy="125730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7233" y="5445879"/>
            <a:ext cx="942975" cy="125730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5892" y="5445879"/>
            <a:ext cx="9429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דימונה</a:t>
            </a:r>
            <a:endParaRPr lang="he-IL" b="1" u="sng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5076825"/>
            <a:ext cx="4286250" cy="1781175"/>
          </a:xfrm>
          <a:prstGeom prst="rect">
            <a:avLst/>
          </a:prstGeom>
        </p:spPr>
      </p:pic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030"/>
          <a:stretch/>
        </p:blipFill>
        <p:spPr>
          <a:xfrm>
            <a:off x="1906438" y="1555474"/>
            <a:ext cx="6650966" cy="444931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10632"/>
            <a:ext cx="1352550" cy="80962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63" y="5114205"/>
            <a:ext cx="4286250" cy="178117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" y="5114205"/>
            <a:ext cx="42862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ערד</a:t>
            </a:r>
            <a:endParaRPr lang="he-IL" b="1" u="sng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10" t="492" b="6275"/>
          <a:stretch/>
        </p:blipFill>
        <p:spPr>
          <a:xfrm>
            <a:off x="1932315" y="1802920"/>
            <a:ext cx="6186063" cy="383012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329682"/>
            <a:ext cx="1352550" cy="80962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16" y="4075264"/>
            <a:ext cx="2314575" cy="253365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027" y="4075264"/>
            <a:ext cx="2314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11" name="מציין מיקום תוכן 10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353"/>
          <a:stretch/>
        </p:blipFill>
        <p:spPr>
          <a:xfrm>
            <a:off x="6262066" y="183110"/>
            <a:ext cx="2409917" cy="277916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סניף אופקים</a:t>
            </a:r>
            <a:endParaRPr lang="he-IL" b="1" u="sng" dirty="0"/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17339"/>
            <a:ext cx="2543175" cy="3390900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9" y="4251326"/>
            <a:ext cx="1955006" cy="2606674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14" y="5502986"/>
            <a:ext cx="2809875" cy="152400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2682875"/>
            <a:ext cx="3181350" cy="424180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876425" cy="2501900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2" y="3107666"/>
            <a:ext cx="1831961" cy="2442615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8" y="2230957"/>
            <a:ext cx="1289858" cy="1719811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80" y="1647854"/>
            <a:ext cx="1727186" cy="23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6000" b="1" dirty="0" smtClean="0">
                <a:ln/>
                <a:solidFill>
                  <a:schemeClr val="accent3"/>
                </a:solidFill>
              </a:rPr>
              <a:t>ת ו ד ו ת</a:t>
            </a:r>
            <a:endParaRPr lang="he-IL" sz="6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77334" y="2160589"/>
            <a:ext cx="9803760" cy="3880773"/>
          </a:xfrm>
        </p:spPr>
        <p:txBody>
          <a:bodyPr>
            <a:normAutofit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he-IL" sz="3600" b="1" dirty="0" smtClean="0">
                <a:ln/>
                <a:solidFill>
                  <a:schemeClr val="accent3"/>
                </a:solidFill>
              </a:rPr>
              <a:t>מזכירות המחוז </a:t>
            </a:r>
          </a:p>
          <a:p>
            <a:pPr marL="0" indent="0" algn="ctr">
              <a:buNone/>
            </a:pPr>
            <a:r>
              <a:rPr lang="he-IL" sz="3600" b="1" dirty="0" smtClean="0">
                <a:ln/>
                <a:solidFill>
                  <a:schemeClr val="accent3"/>
                </a:solidFill>
              </a:rPr>
              <a:t>מודה ליו"רי הסניפים, </a:t>
            </a:r>
          </a:p>
          <a:p>
            <a:pPr marL="0" indent="0" algn="ctr">
              <a:buNone/>
            </a:pPr>
            <a:r>
              <a:rPr lang="he-IL" sz="3600" b="1" dirty="0" smtClean="0">
                <a:ln/>
                <a:solidFill>
                  <a:schemeClr val="accent3"/>
                </a:solidFill>
              </a:rPr>
              <a:t>יו"רי הועדות </a:t>
            </a:r>
          </a:p>
          <a:p>
            <a:pPr marL="0" indent="0" algn="ctr">
              <a:buNone/>
            </a:pPr>
            <a:r>
              <a:rPr lang="he-IL" sz="3600" b="1" dirty="0" smtClean="0">
                <a:ln/>
                <a:solidFill>
                  <a:schemeClr val="accent3"/>
                </a:solidFill>
              </a:rPr>
              <a:t>חברי הועד המנהל ומועצת המחוז </a:t>
            </a:r>
          </a:p>
          <a:p>
            <a:pPr marL="0" indent="0" algn="ctr">
              <a:buNone/>
            </a:pPr>
            <a:r>
              <a:rPr lang="he-IL" sz="3600" b="1" dirty="0" smtClean="0">
                <a:ln/>
                <a:solidFill>
                  <a:schemeClr val="accent3"/>
                </a:solidFill>
              </a:rPr>
              <a:t>על פעילותם במהלך כל השנה ושתוף הפעולה. ישר כח!</a:t>
            </a:r>
            <a:endParaRPr lang="he-IL" sz="3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390292"/>
            <a:ext cx="1302139" cy="130213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82057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12" y="3590925"/>
            <a:ext cx="2238375" cy="326707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49" y="5442198"/>
            <a:ext cx="1401744" cy="14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11839" y="172528"/>
            <a:ext cx="8596668" cy="6685472"/>
          </a:xfrm>
        </p:spPr>
        <p:txBody>
          <a:bodyPr>
            <a:normAutofit/>
          </a:bodyPr>
          <a:lstStyle/>
          <a:p>
            <a:pPr lvl="0"/>
            <a:r>
              <a:rPr lang="he-IL" b="1" dirty="0"/>
              <a:t>	</a:t>
            </a:r>
            <a:r>
              <a:rPr lang="he-IL" b="1" dirty="0" smtClean="0"/>
              <a:t>השנה הלכו לעולמם 24 חברים וחברות. השתתפנו </a:t>
            </a:r>
            <a:r>
              <a:rPr lang="he-IL" b="1" dirty="0"/>
              <a:t>בהלוויות ובקורי תנחומים </a:t>
            </a:r>
            <a:r>
              <a:rPr lang="he-IL" b="1" dirty="0" smtClean="0"/>
              <a:t>	אצל </a:t>
            </a:r>
            <a:r>
              <a:rPr lang="he-IL" b="1" dirty="0"/>
              <a:t>משפחות </a:t>
            </a:r>
            <a:r>
              <a:rPr lang="he-IL" b="1" dirty="0" smtClean="0"/>
              <a:t>אבלות – יהי זכרם ברוך.</a:t>
            </a:r>
            <a:endParaRPr lang="en-US" b="1" dirty="0"/>
          </a:p>
          <a:p>
            <a:pPr lvl="0"/>
            <a:r>
              <a:rPr lang="he-IL" b="1" dirty="0"/>
              <a:t>	סייענו לחלק מהסניפים בהגדלת התקציב לשם קיום פעילויות לרווחת החברים.</a:t>
            </a:r>
            <a:endParaRPr lang="en-US" b="1" dirty="0"/>
          </a:p>
          <a:p>
            <a:pPr lvl="0"/>
            <a:r>
              <a:rPr lang="he-IL" b="1" dirty="0"/>
              <a:t>	טיפלנו בהזמנת הסעות לארועים השונים לכל סניפי המחוז.</a:t>
            </a:r>
            <a:endParaRPr lang="en-US" b="1" dirty="0"/>
          </a:p>
          <a:p>
            <a:pPr lvl="0"/>
            <a:r>
              <a:rPr lang="he-IL" b="1" dirty="0"/>
              <a:t>	ב-28.10.15 השתתפנו בטקס הענקת אות יקיר "צוות" למר דרעי יעקב שייצג את </a:t>
            </a:r>
            <a:r>
              <a:rPr lang="he-IL" b="1" dirty="0" smtClean="0"/>
              <a:t>	המחוז</a:t>
            </a:r>
            <a:r>
              <a:rPr lang="he-IL" b="1" dirty="0"/>
              <a:t>, בהיכל צה"ל </a:t>
            </a:r>
            <a:r>
              <a:rPr lang="he-IL" b="1" dirty="0" err="1"/>
              <a:t>בפו"מ</a:t>
            </a:r>
            <a:r>
              <a:rPr lang="he-IL" b="1" dirty="0"/>
              <a:t>. הטקס היה מרשים ומכובד בהשתתפות חברי הנהלה	וחברים נוספים מהמחוז</a:t>
            </a:r>
            <a:r>
              <a:rPr lang="he-IL" b="1" dirty="0" smtClean="0"/>
              <a:t>.</a:t>
            </a:r>
          </a:p>
          <a:p>
            <a:pPr lvl="0"/>
            <a:r>
              <a:rPr lang="he-IL" b="1" dirty="0" smtClean="0"/>
              <a:t>  בתאריך </a:t>
            </a:r>
            <a:r>
              <a:rPr lang="he-IL" b="1" dirty="0"/>
              <a:t>15.10.15 קיבל מר ביטון סולומון, חבר "צוות" מסניף באר-שבע את מגן </a:t>
            </a:r>
            <a:r>
              <a:rPr lang="he-IL" b="1" dirty="0" smtClean="0"/>
              <a:t>	שר הרווחה ובתאריך </a:t>
            </a:r>
            <a:r>
              <a:rPr lang="he-IL" b="1" dirty="0"/>
              <a:t>23.11.15 את מגן ראש העיר באר-שבע למתנדבים </a:t>
            </a:r>
            <a:r>
              <a:rPr lang="he-IL" b="1" dirty="0" smtClean="0"/>
              <a:t>			מצטיינים</a:t>
            </a:r>
            <a:r>
              <a:rPr lang="he-IL" b="1" dirty="0"/>
              <a:t>.</a:t>
            </a:r>
            <a:endParaRPr lang="en-US" b="1" dirty="0"/>
          </a:p>
          <a:p>
            <a:pPr lvl="0"/>
            <a:r>
              <a:rPr lang="he-IL" b="1" dirty="0"/>
              <a:t>	</a:t>
            </a:r>
            <a:r>
              <a:rPr lang="he-IL" b="1" dirty="0" smtClean="0"/>
              <a:t>במהלך </a:t>
            </a:r>
            <a:r>
              <a:rPr lang="he-IL" b="1" dirty="0"/>
              <a:t>חודש נובמבר 2015 נפתחו מספר קורסי מחשב: הכרת המחשב, </a:t>
            </a:r>
            <a:r>
              <a:rPr lang="he-IL" b="1" dirty="0" err="1"/>
              <a:t>פייסבוק</a:t>
            </a:r>
            <a:r>
              <a:rPr lang="he-IL" b="1" dirty="0"/>
              <a:t>, </a:t>
            </a:r>
            <a:r>
              <a:rPr lang="he-IL" b="1" dirty="0" smtClean="0"/>
              <a:t>	אקסל</a:t>
            </a:r>
            <a:r>
              <a:rPr lang="he-IL" b="1" dirty="0"/>
              <a:t>, </a:t>
            </a:r>
            <a:r>
              <a:rPr lang="he-IL" b="1" dirty="0" smtClean="0"/>
              <a:t>פוטושופ</a:t>
            </a:r>
            <a:r>
              <a:rPr lang="he-IL" b="1" dirty="0"/>
              <a:t>, </a:t>
            </a:r>
            <a:r>
              <a:rPr lang="he-IL" b="1" dirty="0" err="1"/>
              <a:t>פאואר</a:t>
            </a:r>
            <a:r>
              <a:rPr lang="he-IL" b="1" dirty="0"/>
              <a:t> פוינט ו-וורד, בעקבות טיפולינו מול מרכז </a:t>
            </a:r>
            <a:r>
              <a:rPr lang="he-IL" b="1" dirty="0" err="1"/>
              <a:t>להב"ה</a:t>
            </a:r>
            <a:r>
              <a:rPr lang="he-IL" b="1" dirty="0"/>
              <a:t> </a:t>
            </a:r>
            <a:r>
              <a:rPr lang="he-IL" b="1" dirty="0" smtClean="0"/>
              <a:t>ואפשרנו	לכל 	חברי </a:t>
            </a:r>
            <a:r>
              <a:rPr lang="he-IL" b="1" dirty="0"/>
              <a:t>המחוז </a:t>
            </a:r>
            <a:r>
              <a:rPr lang="he-IL" b="1" dirty="0" smtClean="0"/>
              <a:t>המעוניינים </a:t>
            </a:r>
            <a:r>
              <a:rPr lang="he-IL" b="1" dirty="0"/>
              <a:t>בכך, להשתלב.</a:t>
            </a:r>
            <a:endParaRPr lang="en-US" b="1" dirty="0"/>
          </a:p>
          <a:p>
            <a:pPr lvl="0"/>
            <a:r>
              <a:rPr lang="he-IL" b="1" dirty="0"/>
              <a:t>	</a:t>
            </a:r>
            <a:r>
              <a:rPr lang="he-IL" b="1" dirty="0" smtClean="0"/>
              <a:t>ריכזנו </a:t>
            </a:r>
            <a:r>
              <a:rPr lang="he-IL" b="1" dirty="0"/>
              <a:t>את הטפול בחלוקת מענקי חג לחברים </a:t>
            </a:r>
            <a:r>
              <a:rPr lang="he-IL" b="1" dirty="0" smtClean="0"/>
              <a:t>נזקקים:</a:t>
            </a:r>
          </a:p>
          <a:p>
            <a:pPr lvl="0"/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71427"/>
              </p:ext>
            </p:extLst>
          </p:nvPr>
        </p:nvGraphicFramePr>
        <p:xfrm>
          <a:off x="946173" y="4892232"/>
          <a:ext cx="8127999" cy="1828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החג  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מספר המענקים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גובה המענקים</a:t>
                      </a:r>
                      <a:endParaRPr lang="he-IL" sz="1400" dirty="0"/>
                    </a:p>
                  </a:txBody>
                  <a:tcPr/>
                </a:tc>
              </a:tr>
              <a:tr h="21773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ראש השנה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66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56,250 ₪</a:t>
                      </a:r>
                      <a:endParaRPr lang="he-IL" sz="1400" dirty="0"/>
                    </a:p>
                  </a:txBody>
                  <a:tcPr/>
                </a:tc>
              </a:tr>
              <a:tr h="22348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פסח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72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58,250 ₪ </a:t>
                      </a:r>
                      <a:endParaRPr lang="he-IL" sz="1400" dirty="0"/>
                    </a:p>
                  </a:txBody>
                  <a:tcPr/>
                </a:tc>
              </a:tr>
              <a:tr h="25511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 אל פיטר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7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7,000 ₪ </a:t>
                      </a:r>
                      <a:endParaRPr lang="he-IL" sz="1400" dirty="0"/>
                    </a:p>
                  </a:txBody>
                  <a:tcPr/>
                </a:tc>
              </a:tr>
              <a:tr h="209111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 אל </a:t>
                      </a:r>
                      <a:r>
                        <a:rPr lang="he-IL" sz="1400" dirty="0" err="1" smtClean="0"/>
                        <a:t>אדחא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8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7,500 ₪ </a:t>
                      </a:r>
                      <a:endParaRPr lang="he-IL" sz="1400" dirty="0"/>
                    </a:p>
                  </a:txBody>
                  <a:tcPr/>
                </a:tc>
              </a:tr>
              <a:tr h="209111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סה"כ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153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129,000 ₪ </a:t>
                      </a:r>
                      <a:endParaRPr lang="he-IL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" y="5662433"/>
            <a:ext cx="1406961" cy="111442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58" y="2967307"/>
            <a:ext cx="20288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01621" y="452559"/>
            <a:ext cx="8596668" cy="605175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b="1" dirty="0"/>
              <a:t>ריכזנו את הטפול ברכישת שי לראש השנה ופסח, בהרמות הכוסית בסניפים ובמחוז</a:t>
            </a:r>
            <a:r>
              <a:rPr lang="he-IL" b="1" dirty="0" smtClean="0"/>
              <a:t>.</a:t>
            </a:r>
          </a:p>
          <a:p>
            <a:r>
              <a:rPr lang="he-IL" b="1" dirty="0"/>
              <a:t>בתאריך 18.3.15  נכנס לתפקיד, יו"ר חדש לסניף ערד, מר שיף אריה, במקום מר 	כרמל שלום שפרש. סייענו לו להיכנס לתפקיד בצורה חלקה ונפרדנו מהיו"ר היוצא.</a:t>
            </a:r>
            <a:endParaRPr lang="en-US" b="1" dirty="0"/>
          </a:p>
          <a:p>
            <a:pPr lvl="0"/>
            <a:r>
              <a:rPr lang="he-IL" b="1" dirty="0"/>
              <a:t>נציג </a:t>
            </a:r>
            <a:r>
              <a:rPr lang="he-IL" b="1" dirty="0" err="1"/>
              <a:t>מת"ש</a:t>
            </a:r>
            <a:r>
              <a:rPr lang="he-IL" b="1" dirty="0"/>
              <a:t> קיבל חברים במזכירות המחוז ובסניף קרית גת וסייע לפתור בעיות פתוחות. בסה"כ קיבל 116 חברים.</a:t>
            </a:r>
          </a:p>
          <a:p>
            <a:r>
              <a:rPr lang="he-IL" b="1" dirty="0"/>
              <a:t>שתוף הפעולה עם ארגון נכי צה"ל נמשך</a:t>
            </a:r>
            <a:r>
              <a:rPr lang="he-IL" b="1" dirty="0" smtClean="0"/>
              <a:t>.</a:t>
            </a:r>
            <a:endParaRPr lang="en-US" b="1" dirty="0"/>
          </a:p>
          <a:p>
            <a:pPr lvl="0"/>
            <a:r>
              <a:rPr lang="he-IL" b="1" dirty="0" smtClean="0"/>
              <a:t>פעילות סניף הגימלאים הבדואים הורחבה, לשביעות רצון החברים.</a:t>
            </a:r>
          </a:p>
          <a:p>
            <a:r>
              <a:rPr lang="he-IL" b="1" dirty="0"/>
              <a:t>ב-29.1.15 נפגשנו </a:t>
            </a:r>
            <a:r>
              <a:rPr lang="he-IL" b="1" dirty="0" err="1"/>
              <a:t>ב"גיגסי</a:t>
            </a:r>
            <a:r>
              <a:rPr lang="he-IL" b="1" dirty="0"/>
              <a:t> בר" </a:t>
            </a:r>
            <a:r>
              <a:rPr lang="he-IL" b="1" dirty="0" smtClean="0"/>
              <a:t>לצפייה </a:t>
            </a:r>
            <a:r>
              <a:rPr lang="he-IL" b="1" dirty="0"/>
              <a:t>משותפת במשחק כדורסל של מכבי ת"א.</a:t>
            </a:r>
            <a:endParaRPr lang="en-US" b="1" dirty="0"/>
          </a:p>
          <a:p>
            <a:r>
              <a:rPr lang="he-IL" b="1" dirty="0"/>
              <a:t>ב-16.2.15 השתתפנו בתרגיל התגוננות ארצי למוסדות חינוך (סניפי ב"ש, אופקים, 		מצפה רמון).</a:t>
            </a:r>
            <a:endParaRPr lang="en-US" b="1" dirty="0"/>
          </a:p>
          <a:p>
            <a:pPr lvl="0"/>
            <a:r>
              <a:rPr lang="he-IL" b="1" dirty="0"/>
              <a:t>בחודש מרץ 15	 השתתפנו ב"שבוע המעשים הטובים</a:t>
            </a:r>
            <a:r>
              <a:rPr lang="he-IL" b="1" dirty="0" smtClean="0"/>
              <a:t>".</a:t>
            </a:r>
          </a:p>
          <a:p>
            <a:pPr lvl="0"/>
            <a:r>
              <a:rPr lang="he-IL" b="1" dirty="0"/>
              <a:t>נפגשנו עם נציגי </a:t>
            </a:r>
            <a:r>
              <a:rPr lang="he-IL" b="1" dirty="0" err="1"/>
              <a:t>קר"פ</a:t>
            </a:r>
            <a:r>
              <a:rPr lang="he-IL" b="1" dirty="0"/>
              <a:t> פעילה מחר"פ 543 ב-26.3.15 למיסוד הקשר עם </a:t>
            </a:r>
            <a:r>
              <a:rPr lang="he-IL" b="1" dirty="0" err="1"/>
              <a:t>רמ</a:t>
            </a:r>
            <a:r>
              <a:rPr lang="he-IL" b="1" dirty="0"/>
              <a:t>' </a:t>
            </a:r>
            <a:r>
              <a:rPr lang="he-IL" b="1" dirty="0" smtClean="0"/>
              <a:t>2.</a:t>
            </a:r>
          </a:p>
          <a:p>
            <a:r>
              <a:rPr lang="he-IL" b="1" dirty="0"/>
              <a:t>ב- 26.3.15 ערכנו חנוכת מבנה למועדון בסניף מצפה רמון.</a:t>
            </a:r>
            <a:endParaRPr lang="en-US" b="1" dirty="0"/>
          </a:p>
          <a:p>
            <a:r>
              <a:rPr lang="he-IL" b="1" dirty="0"/>
              <a:t>ב-29.3.15 התקיים מפגש  ודו שיח בין חברי המחוז לבין יו"ר "חבר" בבית יציב</a:t>
            </a:r>
            <a:r>
              <a:rPr lang="he-IL" b="1" dirty="0" smtClean="0"/>
              <a:t>.</a:t>
            </a:r>
          </a:p>
          <a:p>
            <a:r>
              <a:rPr lang="he-IL" b="1" dirty="0"/>
              <a:t>ב- 7.5.15 השתתפנו בארוע המרכזי של "צוות" בלטרון לציון 70 שנה </a:t>
            </a:r>
            <a:r>
              <a:rPr lang="he-IL" b="1" dirty="0" err="1"/>
              <a:t>לנצחון</a:t>
            </a:r>
            <a:r>
              <a:rPr lang="he-IL" b="1" dirty="0"/>
              <a:t> על גרמניה </a:t>
            </a:r>
            <a:r>
              <a:rPr lang="he-IL" b="1" dirty="0" smtClean="0"/>
              <a:t>  </a:t>
            </a:r>
            <a:r>
              <a:rPr lang="he-IL" b="1" dirty="0"/>
              <a:t>הנאצית.</a:t>
            </a:r>
            <a:endParaRPr lang="en-US" b="1" dirty="0"/>
          </a:p>
          <a:p>
            <a:r>
              <a:rPr lang="he-IL" b="1" dirty="0" smtClean="0"/>
              <a:t>ב-12.5.15 </a:t>
            </a:r>
            <a:r>
              <a:rPr lang="he-IL" b="1" dirty="0"/>
              <a:t>קיימנו את נשף העצמאות המחוזי השנתי</a:t>
            </a:r>
            <a:r>
              <a:rPr lang="he-IL" b="1" dirty="0" smtClean="0"/>
              <a:t>.</a:t>
            </a:r>
            <a:r>
              <a:rPr lang="he-IL" b="1" dirty="0"/>
              <a:t> </a:t>
            </a:r>
            <a:r>
              <a:rPr lang="he-IL" b="1" dirty="0" smtClean="0"/>
              <a:t>בהשתתפות 640 חברים.</a:t>
            </a:r>
          </a:p>
          <a:p>
            <a:r>
              <a:rPr lang="en-US" b="1" dirty="0" smtClean="0"/>
              <a:t> </a:t>
            </a:r>
            <a:r>
              <a:rPr lang="he-IL" b="1" dirty="0" smtClean="0"/>
              <a:t>בין </a:t>
            </a:r>
            <a:r>
              <a:rPr lang="he-IL" b="1" dirty="0"/>
              <a:t>התאריכים 31/5-4/6.15 </a:t>
            </a:r>
            <a:r>
              <a:rPr lang="he-IL" sz="1700" b="1" dirty="0"/>
              <a:t>השתתפנו בתרגיל הלאומי להיערכות בחרום – נקודת </a:t>
            </a:r>
            <a:r>
              <a:rPr lang="he-IL" sz="1700" b="1" dirty="0" smtClean="0"/>
              <a:t>מפנה </a:t>
            </a:r>
            <a:r>
              <a:rPr lang="he-IL" sz="1700" b="1" dirty="0"/>
              <a:t>5.</a:t>
            </a:r>
            <a:endParaRPr lang="en-US" sz="1700" b="1" dirty="0"/>
          </a:p>
          <a:p>
            <a:r>
              <a:rPr lang="he-IL" b="1" dirty="0" smtClean="0"/>
              <a:t>בתאריך </a:t>
            </a:r>
            <a:r>
              <a:rPr lang="he-IL" b="1" dirty="0"/>
              <a:t>1.6.15  השתתפנו בכנס לציון 30 שנה להיערכות צה"ל באזור </a:t>
            </a:r>
            <a:r>
              <a:rPr lang="he-IL" b="1" dirty="0" smtClean="0"/>
              <a:t>הבטחון. </a:t>
            </a:r>
            <a:r>
              <a:rPr lang="he-IL" b="1" dirty="0"/>
              <a:t>	</a:t>
            </a:r>
            <a:r>
              <a:rPr lang="he-IL" dirty="0"/>
              <a:t>	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01776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" y="5743576"/>
            <a:ext cx="1406961" cy="111442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862" y="1667055"/>
            <a:ext cx="14668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60081" y="626938"/>
            <a:ext cx="8596668" cy="5264904"/>
          </a:xfrm>
        </p:spPr>
        <p:txBody>
          <a:bodyPr>
            <a:normAutofit/>
          </a:bodyPr>
          <a:lstStyle/>
          <a:p>
            <a:r>
              <a:rPr lang="he-IL" b="1" dirty="0"/>
              <a:t>ב-11.6.15 התקיים מפגש חשיפה של "יחידת סגולה" לגיוס מתנדבים בביה"ח סורוקה.</a:t>
            </a:r>
            <a:endParaRPr lang="en-US" b="1" dirty="0"/>
          </a:p>
          <a:p>
            <a:r>
              <a:rPr lang="he-IL" b="1" dirty="0" smtClean="0"/>
              <a:t>קיימנו </a:t>
            </a:r>
            <a:r>
              <a:rPr lang="he-IL" b="1" dirty="0"/>
              <a:t>"בוקר של כייף" בתאריך 22.6.15 במשען ב"ש, לגימלאים ואלמנות בני 75+.</a:t>
            </a:r>
            <a:endParaRPr lang="en-US" b="1" dirty="0"/>
          </a:p>
          <a:p>
            <a:r>
              <a:rPr lang="he-IL" b="1" dirty="0"/>
              <a:t> </a:t>
            </a:r>
            <a:r>
              <a:rPr lang="he-IL" b="1" dirty="0" smtClean="0"/>
              <a:t>ב-22.6.15  </a:t>
            </a:r>
            <a:r>
              <a:rPr lang="he-IL" b="1" dirty="0"/>
              <a:t>קיימנו פגישה ודו שיח בין חברי המחוז לבין ראש </a:t>
            </a:r>
            <a:r>
              <a:rPr lang="he-IL" b="1" dirty="0" smtClean="0"/>
              <a:t>מופ"ת בהשתתפות 	של כ-100 חברים.</a:t>
            </a:r>
            <a:endParaRPr lang="en-US" b="1" dirty="0"/>
          </a:p>
          <a:p>
            <a:r>
              <a:rPr lang="he-IL" b="1" dirty="0" smtClean="0"/>
              <a:t>ב-8.7.15  נערך ביקור בסניף מצפה רמון ע"י יו"ר ומנכ"ל "צוות" במסגרתו נערכה פגישה עם ראש העיר.</a:t>
            </a:r>
            <a:endParaRPr lang="en-US" b="1" dirty="0"/>
          </a:p>
          <a:p>
            <a:r>
              <a:rPr lang="he-IL" b="1" dirty="0" smtClean="0"/>
              <a:t>ב-13.8.15 </a:t>
            </a:r>
            <a:r>
              <a:rPr lang="he-IL" b="1" dirty="0"/>
              <a:t>התקיים מפגש חברים עם יו"ר "צוות" ארצי, לכל המעוניין.</a:t>
            </a:r>
            <a:endParaRPr lang="en-US" b="1" dirty="0"/>
          </a:p>
          <a:p>
            <a:r>
              <a:rPr lang="he-IL" b="1" dirty="0" smtClean="0"/>
              <a:t>ב-1.10.15</a:t>
            </a:r>
            <a:r>
              <a:rPr lang="he-IL" b="1" dirty="0"/>
              <a:t>, חול המועד סוכות,  </a:t>
            </a:r>
            <a:r>
              <a:rPr lang="he-IL" b="1" dirty="0" smtClean="0"/>
              <a:t>השתתפו כ-160 חברים </a:t>
            </a:r>
            <a:r>
              <a:rPr lang="he-IL" b="1" dirty="0"/>
              <a:t>בצעדת ירושלים המסורתית.  </a:t>
            </a:r>
            <a:endParaRPr lang="en-US" b="1" dirty="0"/>
          </a:p>
          <a:p>
            <a:r>
              <a:rPr lang="he-IL" b="1" dirty="0" smtClean="0"/>
              <a:t>ב-26.10.15 </a:t>
            </a:r>
            <a:r>
              <a:rPr lang="he-IL" b="1" dirty="0"/>
              <a:t>קיימנו יום בריאות מחוזי במלון לאונרדו באר-שבע (שכלל הרצאות </a:t>
            </a:r>
            <a:r>
              <a:rPr lang="he-IL" b="1" dirty="0" smtClean="0"/>
              <a:t>שונות</a:t>
            </a:r>
            <a:r>
              <a:rPr lang="he-IL" b="1" dirty="0"/>
              <a:t> </a:t>
            </a:r>
            <a:r>
              <a:rPr lang="he-IL" b="1" dirty="0" smtClean="0"/>
              <a:t>בנושאי </a:t>
            </a:r>
            <a:r>
              <a:rPr lang="he-IL" b="1" dirty="0"/>
              <a:t>בריאות, טעימות מטיפולי שיאצו, ומכירת מדרסים למעוניינים</a:t>
            </a:r>
            <a:r>
              <a:rPr lang="he-IL" b="1" dirty="0" smtClean="0"/>
              <a:t>).</a:t>
            </a:r>
          </a:p>
          <a:p>
            <a:r>
              <a:rPr lang="he-IL" b="1" dirty="0" smtClean="0"/>
              <a:t>השנה נקלטו במחוז 193 חברים חדשים. מנהל המחוז שוחח עם כולם באופן אישי במפגש פיזי או טלפוני והכיר להם את נושאי "צוות".</a:t>
            </a:r>
            <a:endParaRPr lang="en-US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" y="5360832"/>
            <a:ext cx="1787732" cy="14160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28" y="4977442"/>
            <a:ext cx="2220296" cy="105014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664" y="5284210"/>
            <a:ext cx="2220296" cy="10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סיכום בקשות ועדת פרט</a:t>
            </a:r>
            <a:endParaRPr lang="he-IL" b="1" u="sng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362296"/>
              </p:ext>
            </p:extLst>
          </p:nvPr>
        </p:nvGraphicFramePr>
        <p:xfrm>
          <a:off x="2548504" y="1406385"/>
          <a:ext cx="7824160" cy="207359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43556"/>
                <a:gridCol w="1289027"/>
                <a:gridCol w="901774"/>
                <a:gridCol w="901774"/>
                <a:gridCol w="3088029"/>
              </a:tblGrid>
              <a:tr h="48652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סוג פניה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מס' בקשות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אושר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נדחה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הערות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793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הלוואה דחויה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הבנק יעקל את ההלוואה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26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ליווי כלכלי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החבר ביטל בקשה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7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מענק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לא שיתף פעולה בהבאת מסמכים שנדרשו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6529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ביטול היוון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 לא עומד בתנאי בסיסי</a:t>
                      </a:r>
                      <a:endParaRPr lang="en-US" sz="120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 מצב כלכלי לא מצדיק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26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סה"כ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he-IL" sz="14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20506" y="4433976"/>
            <a:ext cx="88507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dirty="0"/>
              <a:t>מר פלדמן אהרון, יו"ר ועדת פרט עושה עבודה נפלאה ומקצועית</a:t>
            </a:r>
            <a:r>
              <a:rPr lang="he-IL" dirty="0" smtClean="0"/>
              <a:t>.</a:t>
            </a:r>
          </a:p>
          <a:p>
            <a:pPr algn="ctr" rtl="1"/>
            <a:r>
              <a:rPr lang="he-IL" dirty="0" smtClean="0"/>
              <a:t> משקיע במסירות מזמנו, </a:t>
            </a:r>
            <a:r>
              <a:rPr lang="he-IL" dirty="0"/>
              <a:t>בראיונות החברים ומסייע להם במילוי הטפסים</a:t>
            </a:r>
            <a:r>
              <a:rPr lang="he-IL" dirty="0" smtClean="0"/>
              <a:t>.</a:t>
            </a:r>
          </a:p>
          <a:p>
            <a:pPr algn="ctr" rtl="1"/>
            <a:r>
              <a:rPr lang="he-IL" dirty="0" smtClean="0"/>
              <a:t>אנו מודים לו על פעילותו למען החברים.</a:t>
            </a:r>
            <a:endParaRPr lang="en-US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982"/>
            <a:ext cx="2548504" cy="337801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57" y="272532"/>
            <a:ext cx="1352550" cy="8096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5" y="3721191"/>
            <a:ext cx="2085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גימלאים ואלמנות בני 75+</a:t>
            </a:r>
            <a:endParaRPr lang="he-IL" b="1" u="sng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7"/>
          <a:stretch/>
        </p:blipFill>
        <p:spPr>
          <a:xfrm>
            <a:off x="319178" y="4649790"/>
            <a:ext cx="3096883" cy="1794294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374257" y="5176121"/>
            <a:ext cx="3742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Aft>
                <a:spcPts val="0"/>
              </a:spcAft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אנו מודים למר פרץ לב על הפעילות האינטנסיבית</a:t>
            </a:r>
            <a:r>
              <a:rPr lang="he-IL" sz="16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והעקבית</a:t>
            </a:r>
            <a:r>
              <a:rPr lang="he-IL" sz="16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ומאחלים לו אריכות ימים ובריאות טובה.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rtl="1">
              <a:spcAft>
                <a:spcPts val="0"/>
              </a:spcAft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18" y="1492371"/>
            <a:ext cx="9627078" cy="340114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60319"/>
            <a:ext cx="1352550" cy="80962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463" y="4403937"/>
            <a:ext cx="1400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פעילות הגימלאים הבדואים</a:t>
            </a:r>
            <a:endParaRPr lang="he-IL" b="1" u="sng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80851" y="1496355"/>
            <a:ext cx="10036674" cy="3880773"/>
          </a:xfrm>
        </p:spPr>
        <p:txBody>
          <a:bodyPr>
            <a:normAutofit/>
          </a:bodyPr>
          <a:lstStyle/>
          <a:p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 תכנית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העבודה לשנת 2015 גובשה במסגרת פגישה עבודה שנערכה במזכירות המחוז עם מספר חברים </a:t>
            </a:r>
            <a:endParaRPr lang="he-IL" dirty="0" smtClean="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      "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משפיעים" בקרב אוכלוסיית הגימלאים הבדואים.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נערך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טיול בן יומיים במסלול אשדוד, עוספיה, </a:t>
            </a:r>
            <a:r>
              <a:rPr lang="he-IL" dirty="0" err="1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כאוכב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אל </a:t>
            </a:r>
            <a:r>
              <a:rPr lang="he-IL" dirty="0" err="1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היג'ה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, טבריה, </a:t>
            </a:r>
            <a:r>
              <a:rPr lang="he-IL" dirty="0" err="1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רמה"ג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, קצרין ובקעת גינוסר.  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נערכו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2 ימי טיול המשולבים בבקור ביריד "חבר" – 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האחד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בתל-אביב-יפו והשני 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באזור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ירושלים.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בחודש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מרץ ביקרה משלחת בדואים ממחוז הדרום בביתו של ראש הממשלה, לברכו על תוצאות הבחירות.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נערך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ארוע הוקרה לגימלאים הבדואים לרגל חג עיד אל </a:t>
            </a:r>
            <a:r>
              <a:rPr lang="he-IL" dirty="0" err="1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אדחא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חולקו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מענקי חג לנזקקים לקראת חג עיד אל פיטר וחג עיד אל </a:t>
            </a:r>
            <a:r>
              <a:rPr lang="he-IL" dirty="0" err="1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אדחא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r>
              <a:rPr lang="he-I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       נשלחו </a:t>
            </a:r>
            <a:r>
              <a:rPr lang="he-IL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אגרות ברכה לרגל החגים לעיל.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e-IL" dirty="0"/>
          </a:p>
        </p:txBody>
      </p:sp>
      <p:pic>
        <p:nvPicPr>
          <p:cNvPr id="11269" name="Picture 5" descr="IMG_4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6" r="23705" b="9541"/>
          <a:stretch>
            <a:fillRect/>
          </a:stretch>
        </p:blipFill>
        <p:spPr bwMode="auto">
          <a:xfrm>
            <a:off x="0" y="4164881"/>
            <a:ext cx="3998346" cy="26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0181" y="5698036"/>
            <a:ext cx="2133600" cy="83905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4725" y="5698036"/>
            <a:ext cx="2133600" cy="8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 smtClean="0"/>
              <a:t>חולים ומאושפזים    </a:t>
            </a:r>
            <a:endParaRPr lang="he-IL" b="1" u="sng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3983" y="1435970"/>
            <a:ext cx="8596668" cy="3880773"/>
          </a:xfrm>
        </p:spPr>
        <p:txBody>
          <a:bodyPr/>
          <a:lstStyle/>
          <a:p>
            <a:r>
              <a:rPr lang="he-IL" dirty="0"/>
              <a:t>שנת 2015 היא השנה ה-21 שבה משמש מר סולומון שלמה כ"רכז בריאות" של המחוז ומטפל במאושפזים בביה"ח סורוקה. </a:t>
            </a:r>
            <a:r>
              <a:rPr lang="he-IL" dirty="0" err="1"/>
              <a:t>במאושפזי</a:t>
            </a:r>
            <a:r>
              <a:rPr lang="he-IL" dirty="0"/>
              <a:t> ביה"ח יוספטל באילת, מטפל במסירות לא פחותה, מר וקנין מימון.</a:t>
            </a:r>
            <a:endParaRPr lang="en-US" dirty="0"/>
          </a:p>
          <a:p>
            <a:r>
              <a:rPr lang="he-IL" dirty="0"/>
              <a:t>ביקורי המאושפזים מתקיימים באופן שוטף על ידם כמעט בכל יום.</a:t>
            </a:r>
            <a:endParaRPr lang="en-US" dirty="0"/>
          </a:p>
          <a:p>
            <a:r>
              <a:rPr lang="he-IL" dirty="0"/>
              <a:t>מנהל המחוז, מקפיד להגיע אחת לשבוע ומצטרף לביקורים שנערכו במחלקות ביה"ח סורוקה.</a:t>
            </a:r>
            <a:endParaRPr lang="en-US" dirty="0"/>
          </a:p>
          <a:p>
            <a:r>
              <a:rPr lang="he-IL" dirty="0"/>
              <a:t>ניתן סיוע למאושפזים בקידום תורים ופתרון בעיות שנוצרו כתוצאה מאשפוזים, ניתנה הדרכה בנושא זכויות מול חברת הבטוח, בטוח לאומי ועוד.</a:t>
            </a:r>
            <a:endParaRPr lang="en-US" dirty="0"/>
          </a:p>
          <a:p>
            <a:r>
              <a:rPr lang="he-IL" dirty="0"/>
              <a:t>בשנה"ע 2015 היינו בקשר עם 139 חברים חולים ו/או מאושפזים.</a:t>
            </a:r>
            <a:endParaRPr lang="en-US" dirty="0"/>
          </a:p>
          <a:p>
            <a:r>
              <a:rPr lang="he-IL" dirty="0"/>
              <a:t>במהלך הביקור, קיבל כל חבר שי צנוע בלווית מכתב המפרט את זכויותיו ומספרי טלפונים חיוניים.</a:t>
            </a:r>
            <a:endParaRPr lang="en-US" dirty="0"/>
          </a:p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974784" y="5426016"/>
            <a:ext cx="81347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Aft>
                <a:spcPts val="0"/>
              </a:spcAft>
            </a:pPr>
            <a:r>
              <a:rPr lang="he-I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ועד המנהל מודה למר סולומון ומר מימון וקנין על הפעילות המבורכת ומציין את פעילותם הייחודית, רבת השנים, עבודה מסורה ועקבית שמטרתה </a:t>
            </a:r>
            <a:r>
              <a:rPr lang="he-IL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להייטיב</a:t>
            </a:r>
            <a:r>
              <a:rPr lang="he-I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עם החברים המאושפזים, תוך דאגה לרווחתם ומהווה מודל לחיקוי ולטיפול יוצא דופן שאינו מובן מאליו.</a:t>
            </a:r>
            <a:endParaRPr lang="en-US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75" y="0"/>
            <a:ext cx="1065813" cy="12114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extrusionH="44450" prstMaterial="metal">
            <a:bevelT w="1016000" h="889000"/>
            <a:bevelB w="1016000" h="889000"/>
          </a:sp3d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5" y="401776"/>
            <a:ext cx="1352550" cy="8096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51" y="3571155"/>
            <a:ext cx="28670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פיאה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</TotalTime>
  <Words>1184</Words>
  <Application>Microsoft Office PowerPoint</Application>
  <PresentationFormat>מסך רחב</PresentationFormat>
  <Paragraphs>435</Paragraphs>
  <Slides>25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3" baseType="lpstr">
      <vt:lpstr>Arial</vt:lpstr>
      <vt:lpstr>David</vt:lpstr>
      <vt:lpstr>Gisha</vt:lpstr>
      <vt:lpstr>Times New Roman</vt:lpstr>
      <vt:lpstr>Trebuchet MS</vt:lpstr>
      <vt:lpstr>Wingdings</vt:lpstr>
      <vt:lpstr>Wingdings 3</vt:lpstr>
      <vt:lpstr>פיאה</vt:lpstr>
      <vt:lpstr>סכום שנת העבודה 2015 </vt:lpstr>
      <vt:lpstr>פעילויות מרכזיות שבוצעו במחוז ובסניפים   </vt:lpstr>
      <vt:lpstr>מצגת של PowerPoint</vt:lpstr>
      <vt:lpstr>מצגת של PowerPoint</vt:lpstr>
      <vt:lpstr>מצגת של PowerPoint</vt:lpstr>
      <vt:lpstr>סיכום בקשות ועדת פרט</vt:lpstr>
      <vt:lpstr>גימלאים ואלמנות בני 75+</vt:lpstr>
      <vt:lpstr>פעילות הגימלאים הבדואים</vt:lpstr>
      <vt:lpstr>חולים ומאושפזים    </vt:lpstr>
      <vt:lpstr>פעילויות התנדבות</vt:lpstr>
      <vt:lpstr>ביקורת מחוזית </vt:lpstr>
      <vt:lpstr>נתוני תקציב 2015  (נכון ל-31.12.15) </vt:lpstr>
      <vt:lpstr>תוספות תקציביות   </vt:lpstr>
      <vt:lpstr>ניצול תקציב ע"י הסניפים – 2015 </vt:lpstr>
      <vt:lpstr>חלוקת תקציב 2016 לסניפים</vt:lpstr>
      <vt:lpstr>סניף באר-שבע</vt:lpstr>
      <vt:lpstr>סניף קרית-גת</vt:lpstr>
      <vt:lpstr>סניף אילת</vt:lpstr>
      <vt:lpstr>סניף מצפה רמון </vt:lpstr>
      <vt:lpstr>סניף נתיבות-שדרות</vt:lpstr>
      <vt:lpstr>הגימלאים הבדואים</vt:lpstr>
      <vt:lpstr>סניף דימונה</vt:lpstr>
      <vt:lpstr>סניף ערד</vt:lpstr>
      <vt:lpstr>סניף אופקים</vt:lpstr>
      <vt:lpstr>ת ו ד ו ת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סכום שנת העבודה 2015</dc:title>
  <dc:creator>פקידה מחוז דרום</dc:creator>
  <cp:lastModifiedBy>פקידה מחוז דרום</cp:lastModifiedBy>
  <cp:revision>95</cp:revision>
  <cp:lastPrinted>2016-01-11T14:33:20Z</cp:lastPrinted>
  <dcterms:created xsi:type="dcterms:W3CDTF">2016-01-11T05:44:54Z</dcterms:created>
  <dcterms:modified xsi:type="dcterms:W3CDTF">2016-01-24T11:54:35Z</dcterms:modified>
</cp:coreProperties>
</file>